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7" r:id="rId1"/>
  </p:sldMasterIdLst>
  <p:notesMasterIdLst>
    <p:notesMasterId r:id="rId22"/>
  </p:notesMasterIdLst>
  <p:handoutMasterIdLst>
    <p:handoutMasterId r:id="rId23"/>
  </p:handoutMasterIdLst>
  <p:sldIdLst>
    <p:sldId id="471" r:id="rId2"/>
    <p:sldId id="632" r:id="rId3"/>
    <p:sldId id="653" r:id="rId4"/>
    <p:sldId id="656" r:id="rId5"/>
    <p:sldId id="655" r:id="rId6"/>
    <p:sldId id="657" r:id="rId7"/>
    <p:sldId id="659" r:id="rId8"/>
    <p:sldId id="658" r:id="rId9"/>
    <p:sldId id="660" r:id="rId10"/>
    <p:sldId id="661" r:id="rId11"/>
    <p:sldId id="664" r:id="rId12"/>
    <p:sldId id="662" r:id="rId13"/>
    <p:sldId id="663" r:id="rId14"/>
    <p:sldId id="669" r:id="rId15"/>
    <p:sldId id="665" r:id="rId16"/>
    <p:sldId id="593" r:id="rId17"/>
    <p:sldId id="668" r:id="rId18"/>
    <p:sldId id="636" r:id="rId19"/>
    <p:sldId id="618" r:id="rId20"/>
    <p:sldId id="639" r:id="rId21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F3FBB"/>
    <a:srgbClr val="CCECFF"/>
    <a:srgbClr val="F0776A"/>
    <a:srgbClr val="99CCFF"/>
    <a:srgbClr val="A9F9CD"/>
    <a:srgbClr val="00FF99"/>
    <a:srgbClr val="D06800"/>
    <a:srgbClr val="EA0000"/>
    <a:srgbClr val="81F7A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7" autoAdjust="0"/>
    <p:restoredTop sz="97158" autoAdjust="0"/>
  </p:normalViewPr>
  <p:slideViewPr>
    <p:cSldViewPr snapToGrid="0">
      <p:cViewPr varScale="1">
        <p:scale>
          <a:sx n="69" d="100"/>
          <a:sy n="69" d="100"/>
        </p:scale>
        <p:origin x="141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266" y="234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2"/>
          <p:cNvSpPr>
            <a:spLocks noChangeArrowheads="1"/>
          </p:cNvSpPr>
          <p:nvPr/>
        </p:nvSpPr>
        <p:spPr bwMode="auto">
          <a:xfrm>
            <a:off x="5257800" y="9242425"/>
            <a:ext cx="4556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074" tIns="42538" rIns="85074" bIns="42538" anchor="b"/>
          <a:lstStyle>
            <a:lvl1pPr defTabSz="8509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8509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8509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8509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8509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>
              <a:defRPr/>
            </a:pPr>
            <a:fld id="{87EA4BDA-1154-43AE-899B-DD39FC9A694C}" type="slidenum">
              <a:rPr lang="en-US" altLang="cs-CZ" sz="900" smtClean="0">
                <a:cs typeface="+mn-cs"/>
              </a:rPr>
              <a:pPr algn="r">
                <a:defRPr/>
              </a:pPr>
              <a:t>‹#›</a:t>
            </a:fld>
            <a:endParaRPr lang="en-US" altLang="cs-CZ" sz="90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99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2946400" cy="49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693" tIns="0" rIns="18693" bIns="0" numCol="1" anchor="t" anchorCtr="0" compatLnSpc="1">
            <a:prstTxWarp prst="textNoShape">
              <a:avLst/>
            </a:prstTxWarp>
          </a:bodyPr>
          <a:lstStyle>
            <a:lvl1pPr algn="l" defTabSz="896938" eaLnBrk="0" hangingPunct="0">
              <a:spcBef>
                <a:spcPct val="0"/>
              </a:spcBef>
              <a:buFontTx/>
              <a:buNone/>
              <a:defRPr sz="9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-1588"/>
            <a:ext cx="2946400" cy="49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693" tIns="0" rIns="18693" bIns="0" numCol="1" anchor="t" anchorCtr="0" compatLnSpc="1">
            <a:prstTxWarp prst="textNoShape">
              <a:avLst/>
            </a:prstTxWarp>
          </a:bodyPr>
          <a:lstStyle>
            <a:lvl1pPr algn="r" defTabSz="896938" eaLnBrk="0" hangingPunct="0">
              <a:spcBef>
                <a:spcPct val="0"/>
              </a:spcBef>
              <a:buFontTx/>
              <a:buNone/>
              <a:defRPr sz="9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693" tIns="0" rIns="18693" bIns="0" numCol="1" anchor="b" anchorCtr="0" compatLnSpc="1">
            <a:prstTxWarp prst="textNoShape">
              <a:avLst/>
            </a:prstTxWarp>
          </a:bodyPr>
          <a:lstStyle>
            <a:lvl1pPr algn="r" defTabSz="896938" eaLnBrk="0" hangingPunct="0">
              <a:spcBef>
                <a:spcPct val="0"/>
              </a:spcBef>
              <a:buFontTx/>
              <a:buNone/>
              <a:defRPr sz="9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5B39F81-4BC6-44DB-9084-2EB13E85A1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18050"/>
            <a:ext cx="4981575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47" tIns="45176" rIns="90347" bIns="451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8918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9300"/>
            <a:ext cx="4943475" cy="3708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033224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2B5BACD8-31F2-4893-B6BC-F2746CAEA2B7}" type="slidenum">
              <a:rPr lang="en-US" altLang="cs-CZ" sz="900" smtClean="0">
                <a:ea typeface="MS PGothic" pitchFamily="34" charset="-128"/>
              </a:rPr>
              <a:pPr>
                <a:spcBef>
                  <a:spcPct val="0"/>
                </a:spcBef>
              </a:pPr>
              <a:t>1</a:t>
            </a:fld>
            <a:endParaRPr lang="en-US" altLang="cs-CZ" sz="90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7B9AB9C-4127-4984-80B3-99F1CEE8D14E}" type="slidenum">
              <a:rPr lang="en-US" altLang="cs-CZ" sz="900" smtClean="0">
                <a:ea typeface="MS PGothic" pitchFamily="34" charset="-128"/>
              </a:rPr>
              <a:pPr>
                <a:spcBef>
                  <a:spcPct val="0"/>
                </a:spcBef>
              </a:pPr>
              <a:t>11</a:t>
            </a:fld>
            <a:endParaRPr lang="en-US" altLang="cs-CZ" sz="90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7B9AB9C-4127-4984-80B3-99F1CEE8D14E}" type="slidenum">
              <a:rPr lang="en-US" altLang="cs-CZ" sz="900" smtClean="0">
                <a:ea typeface="MS PGothic" pitchFamily="34" charset="-128"/>
              </a:rPr>
              <a:pPr>
                <a:spcBef>
                  <a:spcPct val="0"/>
                </a:spcBef>
              </a:pPr>
              <a:t>12</a:t>
            </a:fld>
            <a:endParaRPr lang="en-US" altLang="cs-CZ" sz="90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7B9AB9C-4127-4984-80B3-99F1CEE8D14E}" type="slidenum">
              <a:rPr lang="en-US" altLang="cs-CZ" sz="900" smtClean="0">
                <a:ea typeface="MS PGothic" pitchFamily="34" charset="-128"/>
              </a:rPr>
              <a:pPr>
                <a:spcBef>
                  <a:spcPct val="0"/>
                </a:spcBef>
              </a:pPr>
              <a:t>13</a:t>
            </a:fld>
            <a:endParaRPr lang="en-US" altLang="cs-CZ" sz="90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7B9AB9C-4127-4984-80B3-99F1CEE8D14E}" type="slidenum">
              <a:rPr lang="en-US" altLang="cs-CZ" sz="900" smtClean="0">
                <a:ea typeface="MS PGothic" pitchFamily="34" charset="-128"/>
              </a:rPr>
              <a:pPr>
                <a:spcBef>
                  <a:spcPct val="0"/>
                </a:spcBef>
              </a:pPr>
              <a:t>14</a:t>
            </a:fld>
            <a:endParaRPr lang="en-US" altLang="cs-CZ" sz="900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771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7B9AB9C-4127-4984-80B3-99F1CEE8D14E}" type="slidenum">
              <a:rPr lang="en-US" altLang="cs-CZ" sz="900" smtClean="0">
                <a:ea typeface="MS PGothic" pitchFamily="34" charset="-128"/>
              </a:rPr>
              <a:pPr>
                <a:spcBef>
                  <a:spcPct val="0"/>
                </a:spcBef>
              </a:pPr>
              <a:t>15</a:t>
            </a:fld>
            <a:endParaRPr lang="en-US" altLang="cs-CZ" sz="90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7B9AB9C-4127-4984-80B3-99F1CEE8D14E}" type="slidenum">
              <a:rPr lang="en-US" altLang="cs-CZ" sz="900" smtClean="0">
                <a:ea typeface="MS PGothic" pitchFamily="34" charset="-128"/>
              </a:rPr>
              <a:pPr>
                <a:spcBef>
                  <a:spcPct val="0"/>
                </a:spcBef>
              </a:pPr>
              <a:t>16</a:t>
            </a:fld>
            <a:endParaRPr lang="en-US" altLang="cs-CZ" sz="90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7B9AB9C-4127-4984-80B3-99F1CEE8D14E}" type="slidenum">
              <a:rPr lang="en-US" altLang="cs-CZ" sz="900" smtClean="0">
                <a:ea typeface="MS PGothic" pitchFamily="34" charset="-128"/>
              </a:rPr>
              <a:pPr>
                <a:spcBef>
                  <a:spcPct val="0"/>
                </a:spcBef>
              </a:pPr>
              <a:t>17</a:t>
            </a:fld>
            <a:endParaRPr lang="en-US" altLang="cs-CZ" sz="900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6738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7B9AB9C-4127-4984-80B3-99F1CEE8D14E}" type="slidenum">
              <a:rPr lang="en-US" altLang="cs-CZ" sz="900" smtClean="0">
                <a:ea typeface="MS PGothic" pitchFamily="34" charset="-128"/>
              </a:rPr>
              <a:pPr>
                <a:spcBef>
                  <a:spcPct val="0"/>
                </a:spcBef>
              </a:pPr>
              <a:t>18</a:t>
            </a:fld>
            <a:endParaRPr lang="en-US" altLang="cs-CZ" sz="90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7B9AB9C-4127-4984-80B3-99F1CEE8D14E}" type="slidenum">
              <a:rPr lang="en-US" altLang="cs-CZ" sz="900" smtClean="0">
                <a:ea typeface="MS PGothic" pitchFamily="34" charset="-128"/>
              </a:rPr>
              <a:pPr>
                <a:spcBef>
                  <a:spcPct val="0"/>
                </a:spcBef>
              </a:pPr>
              <a:t>20</a:t>
            </a:fld>
            <a:endParaRPr lang="en-US" altLang="cs-CZ" sz="90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8AF2BA6-B545-4FB2-AC23-D527FB0BB636}" type="slidenum">
              <a:rPr lang="en-US" altLang="cs-CZ" sz="900" smtClean="0">
                <a:solidFill>
                  <a:prstClr val="black"/>
                </a:solidFill>
                <a:ea typeface="MS PGothic" pitchFamily="34" charset="-128"/>
              </a:rPr>
              <a:pPr>
                <a:spcBef>
                  <a:spcPct val="0"/>
                </a:spcBef>
              </a:pPr>
              <a:t>2</a:t>
            </a:fld>
            <a:endParaRPr lang="en-US" altLang="cs-CZ" sz="900" dirty="0" smtClean="0">
              <a:solidFill>
                <a:prstClr val="black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8AF2BA6-B545-4FB2-AC23-D527FB0BB636}" type="slidenum">
              <a:rPr lang="en-US" altLang="cs-CZ" sz="900" smtClean="0">
                <a:solidFill>
                  <a:prstClr val="black"/>
                </a:solidFill>
                <a:ea typeface="MS PGothic" pitchFamily="34" charset="-128"/>
              </a:rPr>
              <a:pPr>
                <a:spcBef>
                  <a:spcPct val="0"/>
                </a:spcBef>
              </a:pPr>
              <a:t>3</a:t>
            </a:fld>
            <a:endParaRPr lang="en-US" altLang="cs-CZ" sz="900" dirty="0" smtClean="0">
              <a:solidFill>
                <a:prstClr val="black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7B9AB9C-4127-4984-80B3-99F1CEE8D14E}" type="slidenum">
              <a:rPr lang="en-US" altLang="cs-CZ" sz="900" smtClean="0">
                <a:ea typeface="MS PGothic" pitchFamily="34" charset="-128"/>
              </a:rPr>
              <a:pPr>
                <a:spcBef>
                  <a:spcPct val="0"/>
                </a:spcBef>
              </a:pPr>
              <a:t>5</a:t>
            </a:fld>
            <a:endParaRPr lang="en-US" altLang="cs-CZ" sz="90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7B9AB9C-4127-4984-80B3-99F1CEE8D14E}" type="slidenum">
              <a:rPr lang="en-US" altLang="cs-CZ" sz="900" smtClean="0">
                <a:ea typeface="MS PGothic" pitchFamily="34" charset="-128"/>
              </a:rPr>
              <a:pPr>
                <a:spcBef>
                  <a:spcPct val="0"/>
                </a:spcBef>
              </a:pPr>
              <a:t>6</a:t>
            </a:fld>
            <a:endParaRPr lang="en-US" altLang="cs-CZ" sz="90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7B9AB9C-4127-4984-80B3-99F1CEE8D14E}" type="slidenum">
              <a:rPr lang="en-US" altLang="cs-CZ" sz="900" smtClean="0">
                <a:ea typeface="MS PGothic" pitchFamily="34" charset="-128"/>
              </a:rPr>
              <a:pPr>
                <a:spcBef>
                  <a:spcPct val="0"/>
                </a:spcBef>
              </a:pPr>
              <a:t>7</a:t>
            </a:fld>
            <a:endParaRPr lang="en-US" altLang="cs-CZ" sz="90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7B9AB9C-4127-4984-80B3-99F1CEE8D14E}" type="slidenum">
              <a:rPr lang="en-US" altLang="cs-CZ" sz="900" smtClean="0">
                <a:ea typeface="MS PGothic" pitchFamily="34" charset="-128"/>
              </a:rPr>
              <a:pPr>
                <a:spcBef>
                  <a:spcPct val="0"/>
                </a:spcBef>
              </a:pPr>
              <a:t>8</a:t>
            </a:fld>
            <a:endParaRPr lang="en-US" altLang="cs-CZ" sz="90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7B9AB9C-4127-4984-80B3-99F1CEE8D14E}" type="slidenum">
              <a:rPr lang="en-US" altLang="cs-CZ" sz="900" smtClean="0">
                <a:ea typeface="MS PGothic" pitchFamily="34" charset="-128"/>
              </a:rPr>
              <a:pPr>
                <a:spcBef>
                  <a:spcPct val="0"/>
                </a:spcBef>
              </a:pPr>
              <a:t>9</a:t>
            </a:fld>
            <a:endParaRPr lang="en-US" altLang="cs-CZ" sz="90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cs-CZ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7B9AB9C-4127-4984-80B3-99F1CEE8D14E}" type="slidenum">
              <a:rPr lang="en-US" altLang="cs-CZ" sz="900" smtClean="0">
                <a:ea typeface="MS PGothic" pitchFamily="34" charset="-128"/>
              </a:rPr>
              <a:pPr>
                <a:spcBef>
                  <a:spcPct val="0"/>
                </a:spcBef>
              </a:pPr>
              <a:t>10</a:t>
            </a:fld>
            <a:endParaRPr lang="en-US" altLang="cs-CZ" sz="90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91213-D0E8-4154-9244-81DD98185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161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58318-47F9-462B-8F55-D98DBC12F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565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58060-66C0-440B-8DAF-B2272B634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9988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"/>
            <a:ext cx="8229600" cy="612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F86D9-F391-40FB-9EB2-D825DE533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5870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088" y="0"/>
            <a:ext cx="5802312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915B2-10E0-4ABE-A825-29E49A770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998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AEE8B-1D46-450D-B799-929B5D8F1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9973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58128-514C-40EF-A9DE-EC7741FF1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20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D7026-32E1-49D6-97BC-8DCAF9014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393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CB6AC-87F6-453F-B731-3D070FDA8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007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D64F4-590F-4F62-9ACC-43D6D8A35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239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4458E-498C-4501-803F-5EF565582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9016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0C965-04EF-4274-81F2-74F54BC35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1127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29FCC-1136-4D8C-85ED-EB5A2C056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7227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49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Picture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3"/>
            <a:ext cx="9144000" cy="642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12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212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21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295B557-8537-46F2-BCB1-C523EBC01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434972" y="1798410"/>
            <a:ext cx="8302625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endParaRPr lang="en-US" altLang="cs-CZ" sz="2400" dirty="0" smtClean="0">
              <a:cs typeface="+mn-cs"/>
            </a:endParaRPr>
          </a:p>
          <a:p>
            <a:pPr algn="ctr">
              <a:defRPr/>
            </a:pPr>
            <a:r>
              <a:rPr lang="cs-CZ" altLang="cs-CZ" sz="3200" b="1" dirty="0" smtClean="0">
                <a:solidFill>
                  <a:srgbClr val="0070C0"/>
                </a:solidFill>
                <a:latin typeface="+mj-lt"/>
                <a:cs typeface="+mn-cs"/>
              </a:rPr>
              <a:t>Monitoring </a:t>
            </a:r>
            <a:r>
              <a:rPr lang="cs-CZ" altLang="cs-CZ" sz="3200" b="1" dirty="0" err="1" smtClean="0">
                <a:solidFill>
                  <a:srgbClr val="0070C0"/>
                </a:solidFill>
                <a:latin typeface="+mj-lt"/>
                <a:cs typeface="+mn-cs"/>
              </a:rPr>
              <a:t>of</a:t>
            </a:r>
            <a:r>
              <a:rPr lang="cs-CZ" altLang="cs-CZ" sz="3200" b="1" dirty="0" smtClean="0">
                <a:solidFill>
                  <a:srgbClr val="0070C0"/>
                </a:solidFill>
                <a:latin typeface="+mj-lt"/>
                <a:cs typeface="+mn-cs"/>
              </a:rPr>
              <a:t> </a:t>
            </a:r>
            <a:r>
              <a:rPr lang="cs-CZ" altLang="cs-CZ" sz="3200" b="1" dirty="0" err="1">
                <a:solidFill>
                  <a:srgbClr val="0070C0"/>
                </a:solidFill>
                <a:latin typeface="+mj-lt"/>
                <a:cs typeface="+mn-cs"/>
              </a:rPr>
              <a:t>E</a:t>
            </a:r>
            <a:r>
              <a:rPr lang="cs-CZ" altLang="cs-CZ" sz="3200" b="1" dirty="0" err="1" smtClean="0">
                <a:solidFill>
                  <a:srgbClr val="0070C0"/>
                </a:solidFill>
                <a:latin typeface="+mj-lt"/>
                <a:cs typeface="+mn-cs"/>
              </a:rPr>
              <a:t>nvironment</a:t>
            </a:r>
            <a:endParaRPr lang="cs-CZ" altLang="cs-CZ" sz="3200" b="1" dirty="0" smtClean="0">
              <a:solidFill>
                <a:srgbClr val="0070C0"/>
              </a:solidFill>
              <a:latin typeface="+mj-lt"/>
              <a:cs typeface="+mn-cs"/>
            </a:endParaRPr>
          </a:p>
          <a:p>
            <a:pPr algn="ctr">
              <a:defRPr/>
            </a:pPr>
            <a:r>
              <a:rPr lang="cs-CZ" altLang="cs-CZ" sz="3200" b="1" dirty="0" err="1" smtClean="0">
                <a:solidFill>
                  <a:srgbClr val="0070C0"/>
                </a:solidFill>
                <a:latin typeface="+mj-lt"/>
                <a:cs typeface="+mn-cs"/>
              </a:rPr>
              <a:t>during</a:t>
            </a:r>
            <a:r>
              <a:rPr lang="cs-CZ" altLang="cs-CZ" sz="3200" b="1" dirty="0" smtClean="0">
                <a:solidFill>
                  <a:srgbClr val="0070C0"/>
                </a:solidFill>
                <a:latin typeface="+mj-lt"/>
                <a:cs typeface="+mn-cs"/>
              </a:rPr>
              <a:t> Major </a:t>
            </a:r>
            <a:r>
              <a:rPr lang="cs-CZ" altLang="cs-CZ" sz="3200" b="1" dirty="0" err="1">
                <a:solidFill>
                  <a:srgbClr val="0070C0"/>
                </a:solidFill>
                <a:latin typeface="+mj-lt"/>
                <a:cs typeface="+mn-cs"/>
              </a:rPr>
              <a:t>E</a:t>
            </a:r>
            <a:r>
              <a:rPr lang="cs-CZ" altLang="cs-CZ" sz="3200" b="1" dirty="0" err="1" smtClean="0">
                <a:solidFill>
                  <a:srgbClr val="0070C0"/>
                </a:solidFill>
                <a:latin typeface="+mj-lt"/>
                <a:cs typeface="+mn-cs"/>
              </a:rPr>
              <a:t>vents</a:t>
            </a:r>
            <a:endParaRPr lang="cs-CZ" altLang="cs-CZ" sz="3200" b="1" dirty="0" smtClean="0">
              <a:solidFill>
                <a:srgbClr val="0070C0"/>
              </a:solidFill>
              <a:latin typeface="+mj-lt"/>
              <a:cs typeface="+mn-cs"/>
            </a:endParaRPr>
          </a:p>
          <a:p>
            <a:pPr algn="ctr">
              <a:defRPr/>
            </a:pPr>
            <a:endParaRPr lang="cs-CZ" altLang="cs-CZ" sz="2400" b="1" dirty="0" smtClean="0">
              <a:cs typeface="+mn-cs"/>
            </a:endParaRPr>
          </a:p>
          <a:p>
            <a:pPr algn="ctr">
              <a:defRPr/>
            </a:pPr>
            <a:endParaRPr lang="cs-CZ" altLang="cs-CZ" sz="2400" b="1" dirty="0" smtClean="0">
              <a:cs typeface="+mn-cs"/>
            </a:endParaRPr>
          </a:p>
          <a:p>
            <a:pPr algn="ctr">
              <a:defRPr/>
            </a:pPr>
            <a:r>
              <a:rPr lang="cs-CZ" altLang="cs-CZ" sz="2000" b="1" dirty="0" smtClean="0">
                <a:cs typeface="+mn-cs"/>
              </a:rPr>
              <a:t>LADISLAVA NAVRATILOVA</a:t>
            </a:r>
          </a:p>
          <a:p>
            <a:pPr algn="ctr">
              <a:defRPr/>
            </a:pPr>
            <a:endParaRPr lang="en-US" altLang="cs-CZ" sz="800" b="1" dirty="0" smtClean="0">
              <a:cs typeface="+mn-cs"/>
            </a:endParaRPr>
          </a:p>
          <a:p>
            <a:pPr algn="ctr">
              <a:defRPr/>
            </a:pPr>
            <a:r>
              <a:rPr lang="cs-CZ" sz="1800" b="1" dirty="0" err="1">
                <a:solidFill>
                  <a:srgbClr val="060606"/>
                </a:solidFill>
              </a:rPr>
              <a:t>Population</a:t>
            </a:r>
            <a:r>
              <a:rPr lang="cs-CZ" sz="1800" b="1" dirty="0">
                <a:solidFill>
                  <a:srgbClr val="060606"/>
                </a:solidFill>
              </a:rPr>
              <a:t> </a:t>
            </a:r>
            <a:r>
              <a:rPr lang="cs-CZ" sz="1800" b="1" dirty="0" err="1">
                <a:solidFill>
                  <a:srgbClr val="060606"/>
                </a:solidFill>
              </a:rPr>
              <a:t>Protection</a:t>
            </a:r>
            <a:r>
              <a:rPr lang="cs-CZ" sz="1800" b="1" dirty="0">
                <a:solidFill>
                  <a:srgbClr val="060606"/>
                </a:solidFill>
              </a:rPr>
              <a:t> </a:t>
            </a:r>
            <a:r>
              <a:rPr lang="cs-CZ" sz="1800" b="1" dirty="0" smtClean="0">
                <a:solidFill>
                  <a:srgbClr val="060606"/>
                </a:solidFill>
              </a:rPr>
              <a:t>Institute</a:t>
            </a:r>
            <a:endParaRPr lang="cs-CZ" sz="1800" b="1" dirty="0" smtClean="0">
              <a:solidFill>
                <a:srgbClr val="060606"/>
              </a:solidFill>
              <a:cs typeface="+mn-cs"/>
            </a:endParaRPr>
          </a:p>
          <a:p>
            <a:pPr algn="ctr">
              <a:defRPr/>
            </a:pPr>
            <a:r>
              <a:rPr lang="cs-CZ" sz="1800" b="1" dirty="0" smtClean="0">
                <a:solidFill>
                  <a:srgbClr val="060606"/>
                </a:solidFill>
                <a:cs typeface="+mn-cs"/>
              </a:rPr>
              <a:t>General </a:t>
            </a:r>
            <a:r>
              <a:rPr lang="cs-CZ" sz="1800" b="1" dirty="0" err="1">
                <a:solidFill>
                  <a:srgbClr val="060606"/>
                </a:solidFill>
                <a:cs typeface="+mn-cs"/>
              </a:rPr>
              <a:t>Directorate</a:t>
            </a:r>
            <a:r>
              <a:rPr lang="cs-CZ" sz="1800" b="1" dirty="0">
                <a:solidFill>
                  <a:srgbClr val="060606"/>
                </a:solidFill>
                <a:cs typeface="+mn-cs"/>
              </a:rPr>
              <a:t> </a:t>
            </a:r>
            <a:r>
              <a:rPr lang="cs-CZ" sz="1800" b="1" dirty="0" err="1">
                <a:solidFill>
                  <a:srgbClr val="060606"/>
                </a:solidFill>
                <a:cs typeface="+mn-cs"/>
              </a:rPr>
              <a:t>of</a:t>
            </a:r>
            <a:r>
              <a:rPr lang="cs-CZ" sz="1800" b="1" dirty="0">
                <a:solidFill>
                  <a:srgbClr val="060606"/>
                </a:solidFill>
                <a:cs typeface="+mn-cs"/>
              </a:rPr>
              <a:t> </a:t>
            </a:r>
            <a:r>
              <a:rPr lang="cs-CZ" sz="1800" b="1" dirty="0" err="1">
                <a:solidFill>
                  <a:srgbClr val="060606"/>
                </a:solidFill>
                <a:cs typeface="+mn-cs"/>
              </a:rPr>
              <a:t>Fire</a:t>
            </a:r>
            <a:r>
              <a:rPr lang="cs-CZ" sz="1800" b="1" dirty="0">
                <a:solidFill>
                  <a:srgbClr val="060606"/>
                </a:solidFill>
                <a:cs typeface="+mn-cs"/>
              </a:rPr>
              <a:t> and </a:t>
            </a:r>
            <a:r>
              <a:rPr lang="cs-CZ" sz="1800" b="1" dirty="0" err="1">
                <a:solidFill>
                  <a:srgbClr val="060606"/>
                </a:solidFill>
                <a:cs typeface="+mn-cs"/>
              </a:rPr>
              <a:t>Rescue</a:t>
            </a:r>
            <a:r>
              <a:rPr lang="cs-CZ" sz="1800" b="1" dirty="0">
                <a:solidFill>
                  <a:srgbClr val="060606"/>
                </a:solidFill>
                <a:cs typeface="+mn-cs"/>
              </a:rPr>
              <a:t> </a:t>
            </a:r>
            <a:r>
              <a:rPr lang="cs-CZ" sz="1800" b="1" dirty="0" err="1" smtClean="0">
                <a:solidFill>
                  <a:srgbClr val="060606"/>
                </a:solidFill>
                <a:cs typeface="+mn-cs"/>
              </a:rPr>
              <a:t>Service</a:t>
            </a:r>
            <a:endParaRPr lang="cs-CZ" sz="1800" b="1" dirty="0" smtClean="0">
              <a:solidFill>
                <a:srgbClr val="060606"/>
              </a:solidFill>
              <a:cs typeface="+mn-cs"/>
            </a:endParaRPr>
          </a:p>
          <a:p>
            <a:pPr algn="ctr">
              <a:defRPr/>
            </a:pPr>
            <a:r>
              <a:rPr lang="cs-CZ" sz="1800" b="1" dirty="0" smtClean="0">
                <a:solidFill>
                  <a:srgbClr val="060606"/>
                </a:solidFill>
                <a:cs typeface="+mn-cs"/>
              </a:rPr>
              <a:t>Czech Republic</a:t>
            </a:r>
            <a:r>
              <a:rPr lang="en-US" altLang="cs-CZ" sz="1800" dirty="0">
                <a:solidFill>
                  <a:srgbClr val="060606"/>
                </a:solidFill>
                <a:cs typeface="+mn-cs"/>
              </a:rPr>
              <a:t> </a:t>
            </a:r>
            <a:endParaRPr lang="cs-CZ" altLang="cs-CZ" sz="1800" dirty="0" smtClean="0">
              <a:solidFill>
                <a:srgbClr val="060606"/>
              </a:solidFill>
              <a:cs typeface="+mn-cs"/>
            </a:endParaRPr>
          </a:p>
          <a:p>
            <a:pPr lvl="0" algn="ctr">
              <a:defRPr/>
            </a:pPr>
            <a:r>
              <a:rPr lang="cs-CZ" altLang="en-US" sz="1800" b="1" kern="0" dirty="0" smtClean="0">
                <a:solidFill>
                  <a:srgbClr val="0070C0"/>
                </a:solidFill>
                <a:latin typeface="Calibri"/>
                <a:ea typeface="ＭＳ Ｐゴシック"/>
                <a:cs typeface="Arial"/>
              </a:rPr>
              <a:t>ladislava.navratilova@ioolb.izscr.cz</a:t>
            </a:r>
            <a:endParaRPr lang="cs-CZ" altLang="en-US" sz="1800" b="1" kern="0" dirty="0">
              <a:solidFill>
                <a:srgbClr val="0070C0"/>
              </a:solidFill>
              <a:latin typeface="Calibri"/>
              <a:ea typeface="ＭＳ Ｐゴシック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044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052510" y="141738"/>
            <a:ext cx="7067550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/>
              <a:t>Monitoring </a:t>
            </a:r>
            <a:r>
              <a:rPr lang="cs-CZ" altLang="cs-CZ" sz="2400" b="1" dirty="0" err="1" smtClean="0"/>
              <a:t>of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/>
              <a:t>E</a:t>
            </a:r>
            <a:r>
              <a:rPr lang="cs-CZ" altLang="cs-CZ" sz="2400" b="1" dirty="0" err="1" smtClean="0"/>
              <a:t>nvironment</a:t>
            </a:r>
            <a:r>
              <a:rPr lang="cs-CZ" altLang="cs-CZ" sz="2400" b="1" dirty="0" smtClean="0"/>
              <a:t> </a:t>
            </a:r>
          </a:p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err="1" smtClean="0"/>
              <a:t>during</a:t>
            </a:r>
            <a:r>
              <a:rPr lang="cs-CZ" altLang="cs-CZ" sz="2400" b="1" dirty="0" smtClean="0"/>
              <a:t> Major </a:t>
            </a:r>
            <a:r>
              <a:rPr lang="cs-CZ" altLang="cs-CZ" sz="2400" b="1" dirty="0" err="1"/>
              <a:t>E</a:t>
            </a:r>
            <a:r>
              <a:rPr lang="cs-CZ" altLang="cs-CZ" sz="2400" b="1" dirty="0" err="1" smtClean="0"/>
              <a:t>vents</a:t>
            </a:r>
            <a:endParaRPr lang="bg-BG" altLang="cs-CZ" sz="2400" b="1" dirty="0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138485" y="631309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cs-CZ" altLang="cs-CZ" sz="1200" b="1" dirty="0" err="1" smtClean="0">
                <a:solidFill>
                  <a:prstClr val="black"/>
                </a:solidFill>
                <a:latin typeface="Garamond CE MT Italic"/>
              </a:rPr>
              <a:t>Qatar</a:t>
            </a:r>
            <a:r>
              <a:rPr lang="cs-CZ" altLang="cs-CZ" sz="1200" b="1" dirty="0" smtClean="0">
                <a:solidFill>
                  <a:prstClr val="black"/>
                </a:solidFill>
                <a:latin typeface="Garamond CE MT Italic"/>
              </a:rPr>
              <a:t> 2018</a:t>
            </a:r>
            <a:endParaRPr lang="en-GB" altLang="cs-CZ" sz="1200" i="1" dirty="0">
              <a:solidFill>
                <a:prstClr val="white"/>
              </a:solidFill>
              <a:latin typeface="Garamond CE MT Italic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91580" y="373080"/>
            <a:ext cx="6189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latin typeface="Calibri" panose="020F0502020204030204" pitchFamily="34" charset="0"/>
              </a:rPr>
              <a:t>SIGIS 2 - Monitoring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inside</a:t>
            </a:r>
            <a:endParaRPr lang="bg-BG" altLang="cs-CZ" sz="2400" b="1" dirty="0">
              <a:latin typeface="Calibri" panose="020F050202020403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6201" y="1188896"/>
            <a:ext cx="9001124" cy="55681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cs-CZ" b="1" dirty="0" smtClean="0">
                <a:latin typeface="Calibri" panose="020F0502020204030204" pitchFamily="34" charset="0"/>
              </a:rPr>
              <a:t>MONITORING INSIDE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err="1" smtClean="0">
                <a:latin typeface="Calibri" panose="020F0502020204030204" pitchFamily="34" charset="0"/>
              </a:rPr>
              <a:t>needs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special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preparation</a:t>
            </a:r>
            <a:endParaRPr lang="cs-CZ" b="1" dirty="0" smtClean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smtClean="0">
                <a:latin typeface="Calibri" panose="020F0502020204030204" pitchFamily="34" charset="0"/>
              </a:rPr>
              <a:t>proper </a:t>
            </a:r>
            <a:r>
              <a:rPr lang="cs-CZ" b="1" dirty="0" err="1" smtClean="0">
                <a:latin typeface="Calibri" panose="020F0502020204030204" pitchFamily="34" charset="0"/>
              </a:rPr>
              <a:t>location</a:t>
            </a:r>
            <a:r>
              <a:rPr lang="cs-CZ" b="1" dirty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for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spectrometer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is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needful</a:t>
            </a:r>
            <a:endParaRPr lang="cs-CZ" b="1" dirty="0" smtClean="0">
              <a:latin typeface="Calibri" panose="020F0502020204030204" pitchFamily="34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err="1">
                <a:solidFill>
                  <a:srgbClr val="0070C0"/>
                </a:solidFill>
                <a:latin typeface="Calibri" panose="020F0502020204030204" pitchFamily="34" charset="0"/>
              </a:rPr>
              <a:t>the</a:t>
            </a:r>
            <a:r>
              <a:rPr lang="cs-CZ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0070C0"/>
                </a:solidFill>
                <a:latin typeface="Calibri" panose="020F0502020204030204" pitchFamily="34" charset="0"/>
              </a:rPr>
              <a:t>best</a:t>
            </a:r>
            <a:r>
              <a:rPr lang="cs-CZ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0070C0"/>
                </a:solidFill>
                <a:latin typeface="Calibri" panose="020F0502020204030204" pitchFamily="34" charset="0"/>
              </a:rPr>
              <a:t>view</a:t>
            </a:r>
            <a:endParaRPr lang="cs-CZ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z="1800" b="1" dirty="0" err="1">
                <a:latin typeface="Calibri" panose="020F0502020204030204" pitchFamily="34" charset="0"/>
              </a:rPr>
              <a:t>corresponds</a:t>
            </a:r>
            <a:r>
              <a:rPr lang="cs-CZ" sz="1800" b="1" dirty="0">
                <a:latin typeface="Calibri" panose="020F0502020204030204" pitchFamily="34" charset="0"/>
              </a:rPr>
              <a:t> to </a:t>
            </a:r>
            <a:r>
              <a:rPr lang="cs-CZ" sz="1800" b="1" dirty="0" err="1">
                <a:latin typeface="Calibri" panose="020F0502020204030204" pitchFamily="34" charset="0"/>
              </a:rPr>
              <a:t>human</a:t>
            </a:r>
            <a:r>
              <a:rPr lang="cs-CZ" sz="1800" b="1" dirty="0">
                <a:latin typeface="Calibri" panose="020F0502020204030204" pitchFamily="34" charset="0"/>
              </a:rPr>
              <a:t> </a:t>
            </a:r>
            <a:r>
              <a:rPr lang="cs-CZ" sz="1800" b="1" dirty="0" err="1">
                <a:latin typeface="Calibri" panose="020F0502020204030204" pitchFamily="34" charset="0"/>
              </a:rPr>
              <a:t>eye</a:t>
            </a:r>
            <a:endParaRPr lang="cs-CZ" sz="1800" b="1" dirty="0">
              <a:latin typeface="Calibri" panose="020F0502020204030204" pitchFamily="34" charset="0"/>
            </a:endParaRP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z="1800" b="1" dirty="0" err="1">
                <a:latin typeface="Calibri" panose="020F0502020204030204" pitchFamily="34" charset="0"/>
              </a:rPr>
              <a:t>the</a:t>
            </a:r>
            <a:r>
              <a:rPr lang="cs-CZ" sz="1800" b="1" dirty="0">
                <a:latin typeface="Calibri" panose="020F0502020204030204" pitchFamily="34" charset="0"/>
              </a:rPr>
              <a:t> most </a:t>
            </a:r>
            <a:r>
              <a:rPr lang="cs-CZ" sz="1800" b="1" dirty="0" err="1">
                <a:latin typeface="Calibri" panose="020F0502020204030204" pitchFamily="34" charset="0"/>
              </a:rPr>
              <a:t>attendants</a:t>
            </a:r>
            <a:r>
              <a:rPr lang="cs-CZ" sz="1800" b="1" dirty="0">
                <a:latin typeface="Calibri" panose="020F0502020204030204" pitchFamily="34" charset="0"/>
              </a:rPr>
              <a:t> and VIP </a:t>
            </a:r>
            <a:r>
              <a:rPr lang="cs-CZ" sz="1800" b="1" dirty="0" err="1">
                <a:latin typeface="Calibri" panose="020F0502020204030204" pitchFamily="34" charset="0"/>
              </a:rPr>
              <a:t>zone</a:t>
            </a:r>
            <a:r>
              <a:rPr lang="cs-CZ" sz="1800" b="1" dirty="0">
                <a:latin typeface="Calibri" panose="020F0502020204030204" pitchFamily="34" charset="0"/>
              </a:rPr>
              <a:t> </a:t>
            </a:r>
            <a:r>
              <a:rPr lang="cs-CZ" sz="1800" b="1" dirty="0" err="1">
                <a:latin typeface="Calibri" panose="020F0502020204030204" pitchFamily="34" charset="0"/>
              </a:rPr>
              <a:t>should</a:t>
            </a:r>
            <a:r>
              <a:rPr lang="cs-CZ" sz="1800" b="1" dirty="0">
                <a:latin typeface="Calibri" panose="020F0502020204030204" pitchFamily="34" charset="0"/>
              </a:rPr>
              <a:t> </a:t>
            </a:r>
            <a:r>
              <a:rPr lang="cs-CZ" sz="1800" b="1" dirty="0" err="1">
                <a:latin typeface="Calibri" panose="020F0502020204030204" pitchFamily="34" charset="0"/>
              </a:rPr>
              <a:t>be</a:t>
            </a:r>
            <a:r>
              <a:rPr lang="cs-CZ" sz="1800" b="1" dirty="0">
                <a:latin typeface="Calibri" panose="020F0502020204030204" pitchFamily="34" charset="0"/>
              </a:rPr>
              <a:t> </a:t>
            </a:r>
            <a:r>
              <a:rPr lang="cs-CZ" sz="1800" b="1" dirty="0" err="1" smtClean="0">
                <a:latin typeface="Calibri" panose="020F0502020204030204" pitchFamily="34" charset="0"/>
              </a:rPr>
              <a:t>visible</a:t>
            </a:r>
            <a:endParaRPr lang="cs-CZ" b="1" dirty="0">
              <a:latin typeface="Calibri" panose="020F0502020204030204" pitchFamily="34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err="1" smtClean="0">
                <a:latin typeface="Calibri" panose="020F0502020204030204" pitchFamily="34" charset="0"/>
              </a:rPr>
              <a:t>at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the</a:t>
            </a:r>
            <a:r>
              <a:rPr lang="cs-CZ" b="1" dirty="0" smtClean="0">
                <a:latin typeface="Calibri" panose="020F0502020204030204" pitchFamily="34" charset="0"/>
              </a:rPr>
              <a:t> top </a:t>
            </a:r>
            <a:r>
              <a:rPr lang="cs-CZ" b="1" dirty="0" err="1" smtClean="0">
                <a:latin typeface="Calibri" panose="020F0502020204030204" pitchFamily="34" charset="0"/>
              </a:rPr>
              <a:t>of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building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sz="2000" b="1" dirty="0" smtClean="0">
                <a:latin typeface="Calibri" panose="020F0502020204030204" pitchFamily="34" charset="0"/>
              </a:rPr>
              <a:t>(</a:t>
            </a:r>
            <a:r>
              <a:rPr lang="cs-CZ" sz="2000" b="1" dirty="0" err="1" smtClean="0">
                <a:latin typeface="Calibri" panose="020F0502020204030204" pitchFamily="34" charset="0"/>
              </a:rPr>
              <a:t>the</a:t>
            </a:r>
            <a:r>
              <a:rPr lang="cs-CZ" sz="2000" b="1" dirty="0" smtClean="0">
                <a:latin typeface="Calibri" panose="020F0502020204030204" pitchFamily="34" charset="0"/>
              </a:rPr>
              <a:t> </a:t>
            </a:r>
            <a:r>
              <a:rPr lang="cs-CZ" sz="2000" b="1" dirty="0" err="1" smtClean="0">
                <a:latin typeface="Calibri" panose="020F0502020204030204" pitchFamily="34" charset="0"/>
              </a:rPr>
              <a:t>highest</a:t>
            </a:r>
            <a:r>
              <a:rPr lang="cs-CZ" sz="2000" b="1" dirty="0" smtClean="0">
                <a:latin typeface="Calibri" panose="020F0502020204030204" pitchFamily="34" charset="0"/>
              </a:rPr>
              <a:t> </a:t>
            </a:r>
            <a:r>
              <a:rPr lang="cs-CZ" sz="2000" b="1" err="1" smtClean="0">
                <a:latin typeface="Calibri" panose="020F0502020204030204" pitchFamily="34" charset="0"/>
              </a:rPr>
              <a:t>seating</a:t>
            </a:r>
            <a:r>
              <a:rPr lang="cs-CZ" sz="2000" b="1" smtClean="0">
                <a:latin typeface="Calibri" panose="020F0502020204030204" pitchFamily="34" charset="0"/>
              </a:rPr>
              <a:t> area / under roof)</a:t>
            </a:r>
            <a:endParaRPr lang="cs-CZ" sz="2000" b="1" dirty="0" smtClean="0">
              <a:latin typeface="Calibri" panose="020F0502020204030204" pitchFamily="34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err="1" smtClean="0">
                <a:latin typeface="Calibri" panose="020F0502020204030204" pitchFamily="34" charset="0"/>
              </a:rPr>
              <a:t>necessity</a:t>
            </a:r>
            <a:r>
              <a:rPr lang="cs-CZ" b="1" dirty="0" smtClean="0">
                <a:latin typeface="Calibri" panose="020F0502020204030204" pitchFamily="34" charset="0"/>
              </a:rPr>
              <a:t> to lift and </a:t>
            </a:r>
            <a:r>
              <a:rPr lang="cs-CZ" b="1" dirty="0" err="1" smtClean="0">
                <a:latin typeface="Calibri" panose="020F0502020204030204" pitchFamily="34" charset="0"/>
              </a:rPr>
              <a:t>positioned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heavy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spectrometer</a:t>
            </a:r>
            <a:endParaRPr lang="cs-CZ" b="1" dirty="0" smtClean="0">
              <a:latin typeface="Calibri" panose="020F0502020204030204" pitchFamily="34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err="1" smtClean="0">
                <a:latin typeface="Calibri" panose="020F0502020204030204" pitchFamily="34" charset="0"/>
              </a:rPr>
              <a:t>stable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position</a:t>
            </a:r>
            <a:endParaRPr lang="cs-CZ" b="1" dirty="0" smtClean="0">
              <a:latin typeface="Calibri" panose="020F0502020204030204" pitchFamily="34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err="1" smtClean="0">
                <a:latin typeface="Calibri" panose="020F0502020204030204" pitchFamily="34" charset="0"/>
              </a:rPr>
              <a:t>enough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space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sz="2000" b="1" dirty="0" smtClean="0">
                <a:latin typeface="Calibri" panose="020F0502020204030204" pitchFamily="34" charset="0"/>
              </a:rPr>
              <a:t>(</a:t>
            </a:r>
            <a:r>
              <a:rPr lang="cs-CZ" sz="2000" b="1" dirty="0" err="1" smtClean="0">
                <a:latin typeface="Calibri" panose="020F0502020204030204" pitchFamily="34" charset="0"/>
              </a:rPr>
              <a:t>device</a:t>
            </a:r>
            <a:r>
              <a:rPr lang="cs-CZ" sz="2000" b="1" dirty="0" smtClean="0">
                <a:latin typeface="Calibri" panose="020F0502020204030204" pitchFamily="34" charset="0"/>
              </a:rPr>
              <a:t> + notebook) </a:t>
            </a: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err="1" smtClean="0">
                <a:latin typeface="Calibri" panose="020F0502020204030204" pitchFamily="34" charset="0"/>
              </a:rPr>
              <a:t>access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of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electricity</a:t>
            </a:r>
            <a:endParaRPr lang="cs-CZ" b="1" dirty="0" smtClean="0">
              <a:latin typeface="Calibri" panose="020F0502020204030204" pitchFamily="34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err="1" smtClean="0">
                <a:latin typeface="Calibri" panose="020F0502020204030204" pitchFamily="34" charset="0"/>
              </a:rPr>
              <a:t>possibility</a:t>
            </a:r>
            <a:r>
              <a:rPr lang="cs-CZ" b="1" dirty="0" smtClean="0">
                <a:latin typeface="Calibri" panose="020F0502020204030204" pitchFamily="34" charset="0"/>
              </a:rPr>
              <a:t> to </a:t>
            </a:r>
            <a:r>
              <a:rPr lang="cs-CZ" b="1" dirty="0" err="1" smtClean="0">
                <a:latin typeface="Calibri" panose="020F0502020204030204" pitchFamily="34" charset="0"/>
              </a:rPr>
              <a:t>lock</a:t>
            </a:r>
            <a:r>
              <a:rPr lang="cs-CZ" b="1" dirty="0" smtClean="0">
                <a:latin typeface="Calibri" panose="020F0502020204030204" pitchFamily="34" charset="0"/>
              </a:rPr>
              <a:t> a </a:t>
            </a:r>
            <a:r>
              <a:rPr lang="cs-CZ" b="1" dirty="0" err="1" smtClean="0">
                <a:latin typeface="Calibri" panose="020F0502020204030204" pitchFamily="34" charset="0"/>
              </a:rPr>
              <a:t>device</a:t>
            </a:r>
            <a:endParaRPr lang="cs-CZ" b="1" dirty="0" smtClean="0">
              <a:latin typeface="Calibri" panose="020F0502020204030204" pitchFamily="34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err="1" smtClean="0">
                <a:latin typeface="Calibri" panose="020F0502020204030204" pitchFamily="34" charset="0"/>
              </a:rPr>
              <a:t>staff</a:t>
            </a:r>
            <a:r>
              <a:rPr lang="cs-CZ" b="1" dirty="0" smtClean="0">
                <a:latin typeface="Calibri" panose="020F0502020204030204" pitchFamily="34" charset="0"/>
              </a:rPr>
              <a:t>: </a:t>
            </a:r>
            <a:r>
              <a:rPr lang="cs-CZ" b="1" smtClean="0">
                <a:latin typeface="Calibri" panose="020F0502020204030204" pitchFamily="34" charset="0"/>
              </a:rPr>
              <a:t>2 experts </a:t>
            </a:r>
            <a:r>
              <a:rPr lang="cs-CZ" b="1" dirty="0" err="1" smtClean="0">
                <a:latin typeface="Calibri" panose="020F0502020204030204" pitchFamily="34" charset="0"/>
              </a:rPr>
              <a:t>optimal</a:t>
            </a:r>
            <a:endParaRPr lang="cs-CZ" b="1" dirty="0" smtClean="0">
              <a:latin typeface="Calibri" panose="020F0502020204030204" pitchFamily="34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err="1" smtClean="0">
                <a:latin typeface="Calibri" panose="020F0502020204030204" pitchFamily="34" charset="0"/>
              </a:rPr>
              <a:t>cooling</a:t>
            </a:r>
            <a:r>
              <a:rPr lang="cs-CZ" b="1" dirty="0" smtClean="0">
                <a:latin typeface="Calibri" panose="020F0502020204030204" pitchFamily="34" charset="0"/>
              </a:rPr>
              <a:t> plate </a:t>
            </a:r>
            <a:r>
              <a:rPr lang="cs-CZ" b="1" err="1" smtClean="0">
                <a:latin typeface="Calibri" panose="020F0502020204030204" pitchFamily="34" charset="0"/>
              </a:rPr>
              <a:t>for</a:t>
            </a:r>
            <a:r>
              <a:rPr lang="cs-CZ" b="1" smtClean="0">
                <a:latin typeface="Calibri" panose="020F0502020204030204" pitchFamily="34" charset="0"/>
              </a:rPr>
              <a:t> notebook (continuous measurement)</a:t>
            </a:r>
            <a:endParaRPr lang="cs-CZ" b="1" dirty="0" smtClean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548" y="4362882"/>
            <a:ext cx="2963575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714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91580" y="373080"/>
            <a:ext cx="6189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latin typeface="Calibri" panose="020F0502020204030204" pitchFamily="34" charset="0"/>
              </a:rPr>
              <a:t>SIGIS 2 - Monitoring 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inside</a:t>
            </a:r>
            <a:endParaRPr lang="bg-BG" altLang="cs-CZ" sz="2400" b="1" dirty="0">
              <a:latin typeface="Calibri" panose="020F050202020403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6201" y="1347357"/>
            <a:ext cx="9001124" cy="43745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cs-CZ" b="1" smtClean="0">
                <a:latin typeface="Calibri" panose="020F0502020204030204" pitchFamily="34" charset="0"/>
              </a:rPr>
              <a:t>ADDITIONAL TOOLS </a:t>
            </a:r>
            <a:r>
              <a:rPr lang="cs-CZ" b="1" err="1" smtClean="0">
                <a:latin typeface="Calibri" panose="020F0502020204030204" pitchFamily="34" charset="0"/>
              </a:rPr>
              <a:t>for</a:t>
            </a:r>
            <a:r>
              <a:rPr lang="cs-CZ" b="1" smtClean="0">
                <a:latin typeface="Calibri" panose="020F0502020204030204" pitchFamily="34" charset="0"/>
              </a:rPr>
              <a:t> OPERATORS (monitoring staff)</a:t>
            </a:r>
            <a:endParaRPr lang="cs-CZ" b="1" dirty="0" smtClean="0"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endParaRPr lang="cs-CZ" sz="800" b="1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>
                <a:solidFill>
                  <a:srgbClr val="0070C0"/>
                </a:solidFill>
                <a:latin typeface="Calibri" panose="020F0502020204030204" pitchFamily="34" charset="0"/>
              </a:rPr>
              <a:t>d</a:t>
            </a:r>
            <a:r>
              <a:rPr lang="cs-CZ" b="1" smtClean="0">
                <a:solidFill>
                  <a:srgbClr val="0070C0"/>
                </a:solidFill>
                <a:latin typeface="Calibri" panose="020F0502020204030204" pitchFamily="34" charset="0"/>
              </a:rPr>
              <a:t>atabase of toxic chemicals</a:t>
            </a:r>
            <a:endParaRPr lang="cs-CZ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err="1" smtClean="0">
                <a:latin typeface="Calibri" panose="020F0502020204030204" pitchFamily="34" charset="0"/>
              </a:rPr>
              <a:t>with</a:t>
            </a:r>
            <a:r>
              <a:rPr lang="cs-CZ" b="1" smtClean="0">
                <a:latin typeface="Calibri" panose="020F0502020204030204" pitchFamily="34" charset="0"/>
              </a:rPr>
              <a:t> toxicological information </a:t>
            </a:r>
            <a:r>
              <a:rPr lang="cs-CZ" b="1" dirty="0" smtClean="0">
                <a:latin typeface="Calibri" panose="020F0502020204030204" pitchFamily="34" charset="0"/>
              </a:rPr>
              <a:t>and </a:t>
            </a:r>
            <a:r>
              <a:rPr lang="cs-CZ" b="1" dirty="0" err="1" smtClean="0">
                <a:latin typeface="Calibri" panose="020F0502020204030204" pitchFamily="34" charset="0"/>
              </a:rPr>
              <a:t>health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effects</a:t>
            </a:r>
            <a:endParaRPr lang="cs-CZ" b="1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binoculars</a:t>
            </a:r>
            <a:endParaRPr lang="cs-CZ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smtClean="0">
                <a:latin typeface="Calibri" panose="020F0502020204030204" pitchFamily="34" charset="0"/>
              </a:rPr>
              <a:t>to </a:t>
            </a:r>
            <a:r>
              <a:rPr lang="cs-CZ" b="1" dirty="0" err="1" smtClean="0">
                <a:latin typeface="Calibri" panose="020F0502020204030204" pitchFamily="34" charset="0"/>
              </a:rPr>
              <a:t>evaluate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symptoms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of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err="1" smtClean="0">
                <a:latin typeface="Calibri" panose="020F0502020204030204" pitchFamily="34" charset="0"/>
              </a:rPr>
              <a:t>identified</a:t>
            </a:r>
            <a:r>
              <a:rPr lang="cs-CZ" b="1" smtClean="0">
                <a:latin typeface="Calibri" panose="020F0502020204030204" pitchFamily="34" charset="0"/>
              </a:rPr>
              <a:t> chemical</a:t>
            </a:r>
            <a:endParaRPr lang="cs-CZ" b="1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transmitters</a:t>
            </a:r>
            <a:endParaRPr lang="cs-CZ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>
                <a:latin typeface="Calibri" panose="020F0502020204030204" pitchFamily="34" charset="0"/>
              </a:rPr>
              <a:t>o</a:t>
            </a:r>
            <a:r>
              <a:rPr lang="cs-CZ" b="1" smtClean="0">
                <a:latin typeface="Calibri" panose="020F0502020204030204" pitchFamily="34" charset="0"/>
              </a:rPr>
              <a:t>perators must be constantly in connection </a:t>
            </a:r>
            <a:r>
              <a:rPr lang="cs-CZ" b="1" dirty="0" err="1" smtClean="0">
                <a:latin typeface="Calibri" panose="020F0502020204030204" pitchFamily="34" charset="0"/>
              </a:rPr>
              <a:t>with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officer</a:t>
            </a:r>
            <a:r>
              <a:rPr lang="cs-CZ" b="1" dirty="0" smtClean="0">
                <a:latin typeface="Calibri" panose="020F0502020204030204" pitchFamily="34" charset="0"/>
              </a:rPr>
              <a:t> in </a:t>
            </a:r>
            <a:r>
              <a:rPr lang="cs-CZ" b="1" dirty="0" err="1" smtClean="0">
                <a:latin typeface="Calibri" panose="020F0502020204030204" pitchFamily="34" charset="0"/>
              </a:rPr>
              <a:t>charge</a:t>
            </a:r>
            <a:endParaRPr lang="cs-CZ" b="1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protective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mask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+ </a:t>
            </a: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filter</a:t>
            </a:r>
            <a:endParaRPr lang="cs-CZ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63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91580" y="373080"/>
            <a:ext cx="6189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latin typeface="Calibri" panose="020F0502020204030204" pitchFamily="34" charset="0"/>
              </a:rPr>
              <a:t>SIGIS 2 - Monitoring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inside</a:t>
            </a:r>
            <a:endParaRPr lang="bg-BG" altLang="cs-CZ" sz="2400" b="1" dirty="0">
              <a:latin typeface="Calibri" panose="020F050202020403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6201" y="1193848"/>
            <a:ext cx="9001124" cy="52069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cs-CZ" b="1" dirty="0" smtClean="0">
                <a:latin typeface="Calibri" panose="020F0502020204030204" pitchFamily="34" charset="0"/>
              </a:rPr>
              <a:t>MONITORING PROCESS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smtClean="0">
                <a:latin typeface="Calibri" panose="020F0502020204030204" pitchFamily="34" charset="0"/>
              </a:rPr>
              <a:t>monitoring </a:t>
            </a:r>
            <a:r>
              <a:rPr lang="cs-CZ" b="1" dirty="0" err="1" smtClean="0">
                <a:latin typeface="Calibri" panose="020F0502020204030204" pitchFamily="34" charset="0"/>
              </a:rPr>
              <a:t>angle</a:t>
            </a:r>
            <a:r>
              <a:rPr lang="cs-CZ" b="1" dirty="0" smtClean="0">
                <a:latin typeface="Calibri" panose="020F0502020204030204" pitchFamily="34" charset="0"/>
              </a:rPr>
              <a:t> 180°/ </a:t>
            </a:r>
            <a:r>
              <a:rPr lang="cs-CZ" b="1" dirty="0" err="1" smtClean="0">
                <a:latin typeface="Calibri" panose="020F0502020204030204" pitchFamily="34" charset="0"/>
              </a:rPr>
              <a:t>six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steps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for</a:t>
            </a:r>
            <a:r>
              <a:rPr lang="cs-CZ" b="1" dirty="0" smtClean="0">
                <a:latin typeface="Calibri" panose="020F0502020204030204" pitchFamily="34" charset="0"/>
              </a:rPr>
              <a:t> 30°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err="1" smtClean="0">
                <a:latin typeface="Calibri" panose="020F0502020204030204" pitchFamily="34" charset="0"/>
              </a:rPr>
              <a:t>whole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process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takes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approx</a:t>
            </a:r>
            <a:r>
              <a:rPr lang="cs-CZ" b="1" dirty="0" smtClean="0">
                <a:latin typeface="Calibri" panose="020F0502020204030204" pitchFamily="34" charset="0"/>
              </a:rPr>
              <a:t>. 30 - 40 </a:t>
            </a:r>
            <a:r>
              <a:rPr lang="cs-CZ" b="1" dirty="0" err="1" smtClean="0">
                <a:latin typeface="Calibri" panose="020F0502020204030204" pitchFamily="34" charset="0"/>
              </a:rPr>
              <a:t>mins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667" y="2918266"/>
            <a:ext cx="4565853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>
            <a:spLocks noChangeAspect="1"/>
          </p:cNvSpPr>
          <p:nvPr/>
        </p:nvSpPr>
        <p:spPr bwMode="auto">
          <a:xfrm>
            <a:off x="4264668" y="3863884"/>
            <a:ext cx="4565852" cy="1893848"/>
          </a:xfrm>
          <a:prstGeom prst="ellipse">
            <a:avLst/>
          </a:prstGeom>
          <a:solidFill>
            <a:srgbClr val="00B0F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Obdélník 4"/>
          <p:cNvSpPr>
            <a:spLocks noChangeAspect="1"/>
          </p:cNvSpPr>
          <p:nvPr/>
        </p:nvSpPr>
        <p:spPr bwMode="auto">
          <a:xfrm>
            <a:off x="6567151" y="4414324"/>
            <a:ext cx="91513" cy="360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4264668" y="3964541"/>
            <a:ext cx="4565852" cy="1800682"/>
          </a:xfrm>
          <a:prstGeom prst="rect">
            <a:avLst/>
          </a:prstGeom>
          <a:solidFill>
            <a:srgbClr val="00B050">
              <a:alpha val="4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Obdélník 6"/>
          <p:cNvSpPr>
            <a:spLocks noChangeAspect="1"/>
          </p:cNvSpPr>
          <p:nvPr/>
        </p:nvSpPr>
        <p:spPr bwMode="auto">
          <a:xfrm>
            <a:off x="6544366" y="3887673"/>
            <a:ext cx="96242" cy="28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94" y="2788366"/>
            <a:ext cx="30099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/>
          <p:cNvSpPr/>
          <p:nvPr/>
        </p:nvSpPr>
        <p:spPr bwMode="auto">
          <a:xfrm>
            <a:off x="2319244" y="4031673"/>
            <a:ext cx="420399" cy="457200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1024494" y="4260273"/>
            <a:ext cx="3009900" cy="1504950"/>
          </a:xfrm>
          <a:prstGeom prst="rect">
            <a:avLst/>
          </a:prstGeom>
          <a:solidFill>
            <a:srgbClr val="00B050">
              <a:alpha val="4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Rovnoramenný trojúhelník 3"/>
          <p:cNvSpPr/>
          <p:nvPr/>
        </p:nvSpPr>
        <p:spPr bwMode="auto">
          <a:xfrm rot="17126913">
            <a:off x="2754938" y="3668368"/>
            <a:ext cx="866899" cy="1551550"/>
          </a:xfrm>
          <a:prstGeom prst="triangle">
            <a:avLst/>
          </a:prstGeom>
          <a:solidFill>
            <a:srgbClr val="FF000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ovnoramenný trojúhelník 13"/>
          <p:cNvSpPr/>
          <p:nvPr/>
        </p:nvSpPr>
        <p:spPr bwMode="auto">
          <a:xfrm rot="2792183">
            <a:off x="1639570" y="4045911"/>
            <a:ext cx="866899" cy="1504432"/>
          </a:xfrm>
          <a:prstGeom prst="triangle">
            <a:avLst/>
          </a:prstGeom>
          <a:solidFill>
            <a:srgbClr val="FF000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ovnoramenný trojúhelník 15"/>
          <p:cNvSpPr/>
          <p:nvPr/>
        </p:nvSpPr>
        <p:spPr bwMode="auto">
          <a:xfrm rot="18808479">
            <a:off x="2626828" y="4054537"/>
            <a:ext cx="866899" cy="1439574"/>
          </a:xfrm>
          <a:prstGeom prst="triangle">
            <a:avLst/>
          </a:prstGeom>
          <a:solidFill>
            <a:srgbClr val="FF000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Rovnoramenný trojúhelník 16"/>
          <p:cNvSpPr/>
          <p:nvPr/>
        </p:nvSpPr>
        <p:spPr bwMode="auto">
          <a:xfrm rot="799111">
            <a:off x="1898317" y="4207123"/>
            <a:ext cx="866899" cy="1491425"/>
          </a:xfrm>
          <a:prstGeom prst="triangle">
            <a:avLst/>
          </a:prstGeom>
          <a:solidFill>
            <a:srgbClr val="FF000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ovnoramenný trojúhelník 17"/>
          <p:cNvSpPr/>
          <p:nvPr/>
        </p:nvSpPr>
        <p:spPr bwMode="auto">
          <a:xfrm rot="20626507">
            <a:off x="2299614" y="4205459"/>
            <a:ext cx="866899" cy="1489882"/>
          </a:xfrm>
          <a:prstGeom prst="triangle">
            <a:avLst/>
          </a:prstGeom>
          <a:solidFill>
            <a:srgbClr val="FF000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ovnoramenný trojúhelník 18"/>
          <p:cNvSpPr/>
          <p:nvPr/>
        </p:nvSpPr>
        <p:spPr bwMode="auto">
          <a:xfrm rot="4470075">
            <a:off x="1431758" y="3732576"/>
            <a:ext cx="866899" cy="1498388"/>
          </a:xfrm>
          <a:prstGeom prst="triangle">
            <a:avLst/>
          </a:prstGeom>
          <a:solidFill>
            <a:srgbClr val="FF000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322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7" grpId="0" animBg="1"/>
      <p:bldP spid="4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91580" y="373080"/>
            <a:ext cx="6189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latin typeface="Calibri" panose="020F0502020204030204" pitchFamily="34" charset="0"/>
              </a:rPr>
              <a:t>SIGIS 2 - Monitoring 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inside</a:t>
            </a:r>
            <a:endParaRPr lang="bg-BG" altLang="cs-CZ" sz="2400" b="1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79" y="1663102"/>
            <a:ext cx="8280000" cy="475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 bwMode="auto">
          <a:xfrm>
            <a:off x="2529444" y="3569676"/>
            <a:ext cx="4298868" cy="2296733"/>
          </a:xfrm>
          <a:prstGeom prst="rect">
            <a:avLst/>
          </a:prstGeom>
          <a:solidFill>
            <a:srgbClr val="00B050">
              <a:alpha val="4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Šipka doprava 3"/>
          <p:cNvSpPr/>
          <p:nvPr/>
        </p:nvSpPr>
        <p:spPr bwMode="auto">
          <a:xfrm>
            <a:off x="2529444" y="3569676"/>
            <a:ext cx="2149434" cy="359799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5" y="1633974"/>
            <a:ext cx="8640000" cy="493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015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91580" y="373080"/>
            <a:ext cx="6189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latin typeface="Calibri" panose="020F0502020204030204" pitchFamily="34" charset="0"/>
              </a:rPr>
              <a:t>SIGIS 2 - Monitoring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inside</a:t>
            </a:r>
            <a:endParaRPr lang="bg-BG" altLang="cs-CZ" sz="2400" b="1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80" y="1919720"/>
            <a:ext cx="6350518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467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91580" y="373080"/>
            <a:ext cx="6189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latin typeface="Calibri" panose="020F0502020204030204" pitchFamily="34" charset="0"/>
              </a:rPr>
              <a:t>Response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phase</a:t>
            </a:r>
            <a:endParaRPr lang="bg-BG" altLang="cs-CZ" sz="2400" b="1" dirty="0">
              <a:latin typeface="Calibri" panose="020F050202020403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6201" y="1347358"/>
            <a:ext cx="9001124" cy="49564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cs-CZ" b="1" dirty="0" smtClean="0">
                <a:latin typeface="Calibri" panose="020F0502020204030204" pitchFamily="34" charset="0"/>
              </a:rPr>
              <a:t>IF </a:t>
            </a:r>
            <a:r>
              <a:rPr lang="cs-CZ" b="1" dirty="0">
                <a:latin typeface="Calibri" panose="020F0502020204030204" pitchFamily="34" charset="0"/>
              </a:rPr>
              <a:t>SPECIFIC </a:t>
            </a:r>
            <a:r>
              <a:rPr lang="cs-CZ" b="1" dirty="0" smtClean="0">
                <a:latin typeface="Calibri" panose="020F0502020204030204" pitchFamily="34" charset="0"/>
              </a:rPr>
              <a:t>TOXIC CHEMICAL IS IDENTIFIED</a:t>
            </a: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cs-CZ" b="1" smtClean="0">
                <a:latin typeface="Calibri" panose="020F0502020204030204" pitchFamily="34" charset="0"/>
              </a:rPr>
              <a:t>RESULT CONFIRMATION AND FAST RESPONSE IS CRUCIAL</a:t>
            </a:r>
            <a:endParaRPr lang="cs-CZ" b="1" dirty="0" smtClean="0"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endParaRPr lang="cs-CZ" sz="800" b="1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using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binoculars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cs-CZ" b="1" smtClean="0">
                <a:solidFill>
                  <a:srgbClr val="0070C0"/>
                </a:solidFill>
                <a:latin typeface="Calibri" panose="020F0502020204030204" pitchFamily="34" charset="0"/>
              </a:rPr>
              <a:t>/ observing </a:t>
            </a: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symptoms</a:t>
            </a:r>
            <a:endParaRPr lang="cs-CZ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dirty="0" err="1" smtClean="0">
                <a:latin typeface="Calibri" panose="020F0502020204030204" pitchFamily="34" charset="0"/>
              </a:rPr>
              <a:t>if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symptoms</a:t>
            </a:r>
            <a:r>
              <a:rPr lang="cs-CZ" dirty="0" smtClean="0">
                <a:latin typeface="Calibri" panose="020F0502020204030204" pitchFamily="34" charset="0"/>
              </a:rPr>
              <a:t> are </a:t>
            </a:r>
            <a:r>
              <a:rPr lang="cs-CZ" dirty="0" err="1" smtClean="0">
                <a:latin typeface="Calibri" panose="020F0502020204030204" pitchFamily="34" charset="0"/>
              </a:rPr>
              <a:t>visible</a:t>
            </a:r>
            <a:r>
              <a:rPr lang="cs-CZ" dirty="0" smtClean="0">
                <a:latin typeface="Calibri" panose="020F0502020204030204" pitchFamily="34" charset="0"/>
              </a:rPr>
              <a:t> – </a:t>
            </a:r>
            <a:r>
              <a:rPr lang="cs-CZ" dirty="0" err="1" smtClean="0">
                <a:latin typeface="Calibri" panose="020F0502020204030204" pitchFamily="34" charset="0"/>
              </a:rPr>
              <a:t>need</a:t>
            </a:r>
            <a:r>
              <a:rPr lang="cs-CZ" dirty="0" smtClean="0">
                <a:latin typeface="Calibri" panose="020F0502020204030204" pitchFamily="34" charset="0"/>
              </a:rPr>
              <a:t> to </a:t>
            </a:r>
            <a:r>
              <a:rPr lang="cs-CZ" dirty="0" err="1" smtClean="0">
                <a:latin typeface="Calibri" panose="020F0502020204030204" pitchFamily="34" charset="0"/>
              </a:rPr>
              <a:t>compare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real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symptoms</a:t>
            </a:r>
            <a:r>
              <a:rPr lang="cs-CZ" dirty="0" smtClean="0">
                <a:latin typeface="Calibri" panose="020F0502020204030204" pitchFamily="34" charset="0"/>
              </a:rPr>
              <a:t> to </a:t>
            </a:r>
            <a:r>
              <a:rPr lang="cs-CZ" dirty="0" err="1" smtClean="0">
                <a:latin typeface="Calibri" panose="020F0502020204030204" pitchFamily="34" charset="0"/>
              </a:rPr>
              <a:t>symptoms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written</a:t>
            </a:r>
            <a:r>
              <a:rPr lang="cs-CZ" dirty="0" smtClean="0">
                <a:latin typeface="Calibri" panose="020F0502020204030204" pitchFamily="34" charset="0"/>
              </a:rPr>
              <a:t> in a database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smtClean="0">
                <a:solidFill>
                  <a:srgbClr val="0070C0"/>
                </a:solidFill>
                <a:latin typeface="Calibri" panose="020F0502020204030204" pitchFamily="34" charset="0"/>
              </a:rPr>
              <a:t>briefing </a:t>
            </a: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officer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in </a:t>
            </a: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charge</a:t>
            </a:r>
            <a:endParaRPr lang="cs-CZ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dispatching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other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analytical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task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force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(ATF) to </a:t>
            </a: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hotspot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mtClean="0">
                <a:latin typeface="Calibri" panose="020F0502020204030204" pitchFamily="34" charset="0"/>
              </a:rPr>
              <a:t>ATF staff is constantly prepared to respond with </a:t>
            </a:r>
            <a:r>
              <a:rPr lang="cs-CZ" dirty="0" err="1" smtClean="0">
                <a:latin typeface="Calibri" panose="020F0502020204030204" pitchFamily="34" charset="0"/>
              </a:rPr>
              <a:t>detection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equipment</a:t>
            </a:r>
            <a:r>
              <a:rPr lang="cs-CZ" dirty="0" smtClean="0">
                <a:latin typeface="Calibri" panose="020F0502020204030204" pitchFamily="34" charset="0"/>
              </a:rPr>
              <a:t> (PID </a:t>
            </a:r>
            <a:r>
              <a:rPr lang="cs-CZ" dirty="0" err="1">
                <a:latin typeface="Calibri" panose="020F0502020204030204" pitchFamily="34" charset="0"/>
              </a:rPr>
              <a:t>detectors</a:t>
            </a:r>
            <a:r>
              <a:rPr lang="cs-CZ" dirty="0">
                <a:latin typeface="Calibri" panose="020F0502020204030204" pitchFamily="34" charset="0"/>
              </a:rPr>
              <a:t>, IMS </a:t>
            </a:r>
            <a:r>
              <a:rPr lang="cs-CZ" dirty="0" err="1">
                <a:latin typeface="Calibri" panose="020F0502020204030204" pitchFamily="34" charset="0"/>
              </a:rPr>
              <a:t>detectors</a:t>
            </a:r>
            <a:r>
              <a:rPr lang="cs-CZ" dirty="0">
                <a:latin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</a:rPr>
              <a:t>detection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tubes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etc</a:t>
            </a:r>
            <a:r>
              <a:rPr lang="cs-CZ" dirty="0" smtClean="0">
                <a:latin typeface="Calibri" panose="020F0502020204030204" pitchFamily="34" charset="0"/>
              </a:rPr>
              <a:t>.) to </a:t>
            </a:r>
            <a:r>
              <a:rPr lang="cs-CZ" err="1" smtClean="0">
                <a:latin typeface="Calibri" panose="020F0502020204030204" pitchFamily="34" charset="0"/>
              </a:rPr>
              <a:t>confirm</a:t>
            </a:r>
            <a:r>
              <a:rPr lang="cs-CZ" smtClean="0">
                <a:latin typeface="Calibri" panose="020F0502020204030204" pitchFamily="34" charset="0"/>
              </a:rPr>
              <a:t> result, to také samples etc.</a:t>
            </a:r>
            <a:endParaRPr lang="cs-CZ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dirty="0" smtClean="0">
                <a:latin typeface="Calibri" panose="020F0502020204030204" pitchFamily="34" charset="0"/>
              </a:rPr>
              <a:t>ATF </a:t>
            </a:r>
            <a:r>
              <a:rPr lang="cs-CZ" dirty="0" err="1" smtClean="0">
                <a:latin typeface="Calibri" panose="020F0502020204030204" pitchFamily="34" charset="0"/>
              </a:rPr>
              <a:t>staff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will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be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protected</a:t>
            </a:r>
            <a:r>
              <a:rPr lang="cs-CZ" dirty="0" smtClean="0">
                <a:latin typeface="Calibri" panose="020F0502020204030204" pitchFamily="34" charset="0"/>
              </a:rPr>
              <a:t> in PPE</a:t>
            </a:r>
          </a:p>
        </p:txBody>
      </p:sp>
    </p:spTree>
    <p:extLst>
      <p:ext uri="{BB962C8B-B14F-4D97-AF65-F5344CB8AC3E}">
        <p14:creationId xmlns:p14="http://schemas.microsoft.com/office/powerpoint/2010/main" val="2571591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1318161" y="133355"/>
            <a:ext cx="6531429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latin typeface="Calibri" panose="020F0502020204030204" pitchFamily="34" charset="0"/>
              </a:rPr>
              <a:t>EXPERIMENT – HVAC and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chemical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release</a:t>
            </a:r>
            <a:endParaRPr lang="cs-CZ" altLang="cs-CZ" sz="2400" b="1" dirty="0" smtClean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latin typeface="Calibri" panose="020F0502020204030204" pitchFamily="34" charset="0"/>
              </a:rPr>
              <a:t>SIGIS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used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for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 monitoring in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Ice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Hockey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</a:rPr>
              <a:t>A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rena</a:t>
            </a:r>
            <a:endParaRPr lang="bg-BG" altLang="cs-CZ" sz="2400" b="1" dirty="0">
              <a:latin typeface="Calibri" panose="020F050202020403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815" y="4160104"/>
            <a:ext cx="281797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 bwMode="auto">
          <a:xfrm>
            <a:off x="412914" y="3059103"/>
            <a:ext cx="6528214" cy="86173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31" y="4160104"/>
            <a:ext cx="1204711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71448" y="1231947"/>
            <a:ext cx="8829675" cy="26888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buNone/>
            </a:pPr>
            <a:r>
              <a:rPr lang="cs-CZ" altLang="cs-CZ" sz="24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Experimental</a:t>
            </a:r>
            <a:r>
              <a:rPr lang="cs-CZ" altLang="cs-CZ" sz="24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cs-CZ" altLang="cs-CZ" sz="2400" b="1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conditions</a:t>
            </a:r>
            <a:r>
              <a:rPr lang="cs-CZ" altLang="cs-CZ" sz="2400" b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cs-CZ" altLang="cs-CZ" sz="2400" b="1" smtClean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/ chemical release in air-conditioned arena</a:t>
            </a:r>
            <a:endParaRPr lang="cs-CZ" altLang="cs-CZ" sz="2400" b="1" dirty="0" smtClean="0">
              <a:solidFill>
                <a:srgbClr val="0070C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lvl="0" eaLnBrk="1" hangingPunct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amyl </a:t>
            </a:r>
            <a:r>
              <a:rPr lang="cs-CZ" altLang="cs-CZ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acetate</a:t>
            </a:r>
            <a:r>
              <a:rPr lang="cs-CZ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 AAC (substitute </a:t>
            </a:r>
            <a:r>
              <a:rPr lang="cs-CZ" altLang="cs-CZ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for</a:t>
            </a:r>
            <a:r>
              <a:rPr lang="cs-CZ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 sarin)</a:t>
            </a:r>
          </a:p>
          <a:p>
            <a:pPr lvl="0" eaLnBrk="1" hangingPunct="1">
              <a:buFont typeface="Arial" panose="020B0604020202020204" pitchFamily="34" charset="0"/>
              <a:buChar char="•"/>
            </a:pPr>
            <a:r>
              <a:rPr lang="cs-CZ" altLang="cs-CZ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dispersed</a:t>
            </a:r>
            <a:r>
              <a:rPr lang="cs-CZ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with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cs-CZ" altLang="cs-CZ" sz="2400" err="1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compressed</a:t>
            </a:r>
            <a:r>
              <a:rPr lang="cs-CZ" altLang="cs-CZ" sz="240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cs-CZ" altLang="cs-CZ" sz="240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N2</a:t>
            </a:r>
          </a:p>
          <a:p>
            <a:pPr lvl="0" eaLnBrk="1" hangingPunct="1">
              <a:buFont typeface="Arial" panose="020B0604020202020204" pitchFamily="34" charset="0"/>
              <a:buChar char="•"/>
            </a:pPr>
            <a:r>
              <a:rPr lang="cs-CZ" altLang="cs-CZ" sz="240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m</a:t>
            </a:r>
            <a:r>
              <a:rPr lang="cs-CZ" altLang="cs-CZ" sz="240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onitoring with SIGIS</a:t>
            </a:r>
            <a:endParaRPr lang="cs-CZ" altLang="cs-CZ" sz="2400" dirty="0">
              <a:solidFill>
                <a:srgbClr val="00000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lvl="0"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1.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indoor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release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 =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inside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building</a:t>
            </a:r>
            <a:endParaRPr lang="cs-CZ" altLang="cs-CZ" sz="2400" dirty="0">
              <a:solidFill>
                <a:srgbClr val="00000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lvl="0"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2.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outdoor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release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 =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into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 HVAC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intake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 unit </a:t>
            </a:r>
            <a:r>
              <a:rPr lang="cs-CZ" altLang="cs-CZ" sz="240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on </a:t>
            </a:r>
            <a:r>
              <a:rPr lang="cs-CZ" altLang="cs-CZ" sz="240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roof</a:t>
            </a:r>
            <a:endParaRPr lang="cs-CZ" altLang="cs-CZ" sz="2400" kern="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endParaRPr lang="cs-CZ" altLang="cs-CZ" sz="2400" b="1" kern="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endParaRPr lang="cs-CZ" altLang="cs-CZ" sz="800" b="1" kern="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endParaRPr lang="cs-CZ" altLang="cs-CZ" sz="800" b="1" kern="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444" y="2550720"/>
            <a:ext cx="3220541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35" y="2550720"/>
            <a:ext cx="179459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914400" y="170288"/>
            <a:ext cx="7086600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>
                <a:latin typeface="Calibri" panose="020F0502020204030204" pitchFamily="34" charset="0"/>
              </a:rPr>
              <a:t>2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. INDOOR RELEASE </a:t>
            </a:r>
          </a:p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err="1" smtClean="0">
                <a:latin typeface="Calibri" panose="020F0502020204030204" pitchFamily="34" charset="0"/>
              </a:rPr>
              <a:t>where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the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 most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attendants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will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be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located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" name="Pěticípá hvězda 2"/>
          <p:cNvSpPr/>
          <p:nvPr/>
        </p:nvSpPr>
        <p:spPr bwMode="auto">
          <a:xfrm>
            <a:off x="6666511" y="3604771"/>
            <a:ext cx="356260" cy="320634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71" y="1571239"/>
            <a:ext cx="7003115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4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428" y="2436420"/>
            <a:ext cx="31527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914400" y="170288"/>
            <a:ext cx="7086600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latin typeface="Calibri" panose="020F0502020204030204" pitchFamily="34" charset="0"/>
              </a:rPr>
              <a:t>1. OUTDOOR RELEASE </a:t>
            </a:r>
          </a:p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err="1" smtClean="0">
                <a:latin typeface="Calibri" panose="020F0502020204030204" pitchFamily="34" charset="0"/>
              </a:rPr>
              <a:t>into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 HVAC unit in a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roof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760" y="2406120"/>
            <a:ext cx="1781272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515" y="1510245"/>
            <a:ext cx="7063466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93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48" y="1231947"/>
            <a:ext cx="8829675" cy="47783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cs-CZ" altLang="cs-CZ" b="1" smtClean="0">
                <a:solidFill>
                  <a:srgbClr val="0070C0"/>
                </a:solidFill>
                <a:latin typeface="Calibri" panose="020F0502020204030204" pitchFamily="34" charset="0"/>
              </a:rPr>
              <a:t>Lessons learned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altLang="cs-CZ" sz="2400" b="1" smtClean="0">
                <a:latin typeface="Calibri" panose="020F0502020204030204" pitchFamily="34" charset="0"/>
              </a:rPr>
              <a:t>HVAC system is the most important factor for dispersion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altLang="cs-CZ" sz="2400" b="1" smtClean="0">
                <a:latin typeface="Calibri" panose="020F0502020204030204" pitchFamily="34" charset="0"/>
              </a:rPr>
              <a:t>Chemical agent is expanded using HVAC in minutes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altLang="cs-CZ" sz="2400" b="1" smtClean="0">
                <a:latin typeface="Calibri" panose="020F0502020204030204" pitchFamily="34" charset="0"/>
              </a:rPr>
              <a:t>Start emergency ventilation asap</a:t>
            </a:r>
            <a:endParaRPr lang="cs-CZ" altLang="cs-CZ" sz="2400" b="1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altLang="cs-CZ" sz="2400" b="1" smtClean="0">
                <a:solidFill>
                  <a:srgbClr val="FF0000"/>
                </a:solidFill>
                <a:latin typeface="Calibri" panose="020F0502020204030204" pitchFamily="34" charset="0"/>
              </a:rPr>
              <a:t>You must be sure that </a:t>
            </a:r>
            <a:r>
              <a:rPr lang="cs-CZ" altLang="cs-CZ" sz="2400" b="1" smtClean="0">
                <a:solidFill>
                  <a:srgbClr val="FF0000"/>
                </a:solidFill>
                <a:latin typeface="Calibri" panose="020F0502020204030204" pitchFamily="34" charset="0"/>
              </a:rPr>
              <a:t>HVAC system </a:t>
            </a:r>
            <a:r>
              <a:rPr lang="cs-CZ" altLang="cs-CZ" sz="2400" b="1" smtClean="0">
                <a:solidFill>
                  <a:srgbClr val="FF0000"/>
                </a:solidFill>
                <a:latin typeface="Calibri" panose="020F0502020204030204" pitchFamily="34" charset="0"/>
              </a:rPr>
              <a:t>is not contaminated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endParaRPr lang="cs-CZ" altLang="cs-CZ" sz="2400" b="1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endParaRPr lang="cs-CZ" altLang="cs-CZ" sz="2400" b="1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endParaRPr lang="cs-CZ" altLang="cs-CZ" sz="2400" b="1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endParaRPr lang="cs-CZ" altLang="cs-CZ" sz="2400" b="1" smtClean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altLang="cs-CZ" sz="2400" b="1" smtClean="0">
                <a:latin typeface="Calibri" panose="020F0502020204030204" pitchFamily="34" charset="0"/>
              </a:rPr>
              <a:t>Building / HVAC system must be secured </a:t>
            </a: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cs-CZ" altLang="cs-CZ" sz="2200" b="1" smtClean="0">
                <a:latin typeface="Calibri" panose="020F0502020204030204" pitchFamily="34" charset="0"/>
              </a:rPr>
              <a:t>     </a:t>
            </a:r>
            <a:r>
              <a:rPr lang="cs-CZ" altLang="cs-CZ" sz="2200" smtClean="0">
                <a:latin typeface="Calibri" panose="020F0502020204030204" pitchFamily="34" charset="0"/>
              </a:rPr>
              <a:t>(CCTV, guarding, entrance on the roof has to be locked …) </a:t>
            </a:r>
            <a:endParaRPr lang="cs-CZ" altLang="cs-CZ" sz="24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endParaRPr lang="cs-CZ" altLang="cs-CZ" sz="2400" b="1" dirty="0" smtClean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3365816"/>
            <a:ext cx="2619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979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Zástupný symbol pro číslo snímku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06F602B6-C2EC-4489-9D1B-B78A006373CE}" type="slidenum">
              <a:rPr kumimoji="0" lang="cs-CZ" smtClean="0"/>
              <a:pPr eaLnBrk="1" hangingPunct="1">
                <a:defRPr/>
              </a:pPr>
              <a:t>19</a:t>
            </a:fld>
            <a:endParaRPr kumimoji="0" lang="cs-CZ" dirty="0" smtClean="0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1586822" y="119376"/>
            <a:ext cx="5998927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latin typeface="Calibri" panose="020F0502020204030204" pitchFamily="34" charset="0"/>
              </a:rPr>
              <a:t>EXPERIMENT</a:t>
            </a:r>
          </a:p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latin typeface="Calibri" panose="020F0502020204030204" pitchFamily="34" charset="0"/>
              </a:rPr>
              <a:t>LESSONS LEARNED</a:t>
            </a:r>
            <a:endParaRPr lang="bg-BG" altLang="cs-CZ" sz="2400" b="1" dirty="0">
              <a:latin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Šipka dolů 3"/>
          <p:cNvSpPr/>
          <p:nvPr/>
        </p:nvSpPr>
        <p:spPr bwMode="auto">
          <a:xfrm>
            <a:off x="346364" y="3365816"/>
            <a:ext cx="655313" cy="1319213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cs-CZ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7624" y="5932803"/>
            <a:ext cx="8953499" cy="624843"/>
          </a:xfrm>
          <a:prstGeom prst="rect">
            <a:avLst/>
          </a:prstGeom>
          <a:solidFill>
            <a:srgbClr val="CCECFF"/>
          </a:solidFill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cs-CZ" altLang="cs-CZ" sz="2000" b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WHEN IT IS NOT CONFIRMED WHERE </a:t>
            </a:r>
            <a:r>
              <a:rPr lang="cs-CZ" altLang="cs-CZ" sz="2000" b="1" kern="0" smtClean="0">
                <a:solidFill>
                  <a:srgbClr val="0070C0"/>
                </a:solidFill>
                <a:latin typeface="Calibri" panose="020F0502020204030204" pitchFamily="34" charset="0"/>
              </a:rPr>
              <a:t>THE CONTAMINANT </a:t>
            </a:r>
            <a:r>
              <a:rPr lang="cs-CZ" altLang="cs-CZ" sz="2000" b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IS, IT IS RISKY TO DISTRIBUTE „FRESH“ AIR FROM ROOF INTO BUILDING USING HVAC SYSTEM</a:t>
            </a:r>
            <a:endParaRPr lang="cs-CZ" altLang="cs-CZ" sz="2000" b="1" kern="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395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044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434972" y="2308031"/>
            <a:ext cx="8302625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cs-CZ" altLang="cs-CZ" b="1" dirty="0" smtClean="0">
                <a:solidFill>
                  <a:prstClr val="black"/>
                </a:solidFill>
                <a:latin typeface="Calibri"/>
              </a:rPr>
              <a:t>OUTLINE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rgbClr val="0070C0"/>
                </a:solidFill>
                <a:latin typeface="Calibri"/>
              </a:rPr>
              <a:t>Population</a:t>
            </a:r>
            <a:r>
              <a:rPr lang="cs-CZ" altLang="cs-CZ" sz="2800" b="1" dirty="0" smtClean="0">
                <a:solidFill>
                  <a:srgbClr val="0070C0"/>
                </a:solidFill>
                <a:latin typeface="Calibri"/>
              </a:rPr>
              <a:t> Protection Institute (PPI)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cs-CZ" altLang="cs-CZ" sz="2800" b="1" smtClean="0">
                <a:solidFill>
                  <a:srgbClr val="0070C0"/>
                </a:solidFill>
                <a:latin typeface="Calibri"/>
              </a:rPr>
              <a:t>Major event </a:t>
            </a:r>
            <a:r>
              <a:rPr lang="cs-CZ" altLang="cs-CZ" sz="2800" b="1" dirty="0" err="1" smtClean="0">
                <a:solidFill>
                  <a:srgbClr val="0070C0"/>
                </a:solidFill>
                <a:latin typeface="Calibri"/>
              </a:rPr>
              <a:t>preparation</a:t>
            </a:r>
            <a:endParaRPr lang="cs-CZ" altLang="cs-CZ" sz="2800" b="1" dirty="0" smtClean="0">
              <a:solidFill>
                <a:srgbClr val="0070C0"/>
              </a:solidFill>
              <a:latin typeface="Calibri"/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rgbClr val="0070C0"/>
                </a:solidFill>
                <a:latin typeface="Calibri"/>
              </a:rPr>
              <a:t>Monitoring </a:t>
            </a:r>
            <a:r>
              <a:rPr lang="cs-CZ" altLang="cs-CZ" sz="2800" b="1" dirty="0" err="1" smtClean="0">
                <a:solidFill>
                  <a:srgbClr val="0070C0"/>
                </a:solidFill>
                <a:latin typeface="Calibri"/>
              </a:rPr>
              <a:t>equipment</a:t>
            </a:r>
            <a:endParaRPr lang="cs-CZ" altLang="cs-CZ" sz="2800" b="1" dirty="0" smtClean="0">
              <a:solidFill>
                <a:srgbClr val="0070C0"/>
              </a:solidFill>
              <a:latin typeface="Calibri"/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rgbClr val="0070C0"/>
                </a:solidFill>
                <a:latin typeface="Calibri"/>
              </a:rPr>
              <a:t>Experiment / influence </a:t>
            </a:r>
            <a:r>
              <a:rPr lang="cs-CZ" altLang="cs-CZ" sz="2800" b="1" dirty="0" err="1" smtClean="0">
                <a:solidFill>
                  <a:srgbClr val="0070C0"/>
                </a:solidFill>
                <a:latin typeface="Calibri"/>
              </a:rPr>
              <a:t>of</a:t>
            </a:r>
            <a:r>
              <a:rPr lang="cs-CZ" altLang="cs-CZ" sz="2800" b="1" dirty="0" smtClean="0">
                <a:solidFill>
                  <a:srgbClr val="0070C0"/>
                </a:solidFill>
                <a:latin typeface="Calibri"/>
              </a:rPr>
              <a:t> HVAC </a:t>
            </a:r>
            <a:r>
              <a:rPr lang="cs-CZ" altLang="cs-CZ" sz="2800" b="1" dirty="0" err="1" smtClean="0">
                <a:solidFill>
                  <a:srgbClr val="0070C0"/>
                </a:solidFill>
                <a:latin typeface="Calibri"/>
              </a:rPr>
              <a:t>system</a:t>
            </a:r>
            <a:endParaRPr lang="cs-CZ" altLang="cs-CZ" sz="2800" b="1" dirty="0" smtClean="0">
              <a:solidFill>
                <a:srgbClr val="0070C0"/>
              </a:solidFill>
              <a:latin typeface="Calibri"/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rgbClr val="0070C0"/>
                </a:solidFill>
                <a:latin typeface="Calibri"/>
              </a:rPr>
              <a:t>Lessons</a:t>
            </a:r>
            <a:r>
              <a:rPr lang="cs-CZ" altLang="cs-CZ" sz="2800" b="1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cs-CZ" altLang="cs-CZ" sz="2800" b="1" dirty="0" err="1" smtClean="0">
                <a:solidFill>
                  <a:srgbClr val="0070C0"/>
                </a:solidFill>
                <a:latin typeface="Calibri"/>
              </a:rPr>
              <a:t>learned</a:t>
            </a:r>
            <a:endParaRPr lang="cs-CZ" altLang="cs-CZ" sz="2800" b="1" dirty="0">
              <a:solidFill>
                <a:srgbClr val="0070C0"/>
              </a:solidFill>
              <a:latin typeface="Calibri"/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rgbClr val="0070C0"/>
                </a:solidFill>
                <a:latin typeface="Calibri"/>
              </a:rPr>
              <a:t>Conclusion</a:t>
            </a:r>
            <a:endParaRPr lang="cs-CZ" altLang="cs-CZ" sz="2800" b="1" dirty="0" smtClean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1863723" y="373855"/>
            <a:ext cx="5445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solidFill>
                  <a:prstClr val="black"/>
                </a:solidFill>
              </a:rPr>
              <a:t>Outline</a:t>
            </a:r>
            <a:endParaRPr lang="bg-BG" altLang="cs-CZ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2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76300" y="354954"/>
            <a:ext cx="7181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latin typeface="Calibri" panose="020F0502020204030204" pitchFamily="34" charset="0"/>
              </a:rPr>
              <a:t>CONCLUSION</a:t>
            </a:r>
            <a:endParaRPr lang="bg-BG" altLang="cs-CZ" sz="2400" b="1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9387" y="2217785"/>
            <a:ext cx="876458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200" b="1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Monitoring of environment is very important</a:t>
            </a:r>
          </a:p>
          <a:p>
            <a:pPr>
              <a:defRPr/>
            </a:pPr>
            <a:r>
              <a:rPr lang="en-US" sz="2200" b="1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Be </a:t>
            </a:r>
            <a:r>
              <a:rPr lang="en-US" sz="2200" b="1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familiar with HVAC system in specific public building</a:t>
            </a:r>
          </a:p>
          <a:p>
            <a:pPr>
              <a:defRPr/>
            </a:pPr>
            <a:r>
              <a:rPr lang="en-US" sz="2200" b="1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Be sure where the source of contamination is before you start to respond</a:t>
            </a:r>
          </a:p>
          <a:p>
            <a:pPr>
              <a:defRPr/>
            </a:pPr>
            <a:r>
              <a:rPr lang="en-US" sz="2200" b="1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Be familiar with current scientific </a:t>
            </a:r>
            <a:r>
              <a:rPr lang="cs-CZ" sz="22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facts</a:t>
            </a:r>
            <a:r>
              <a:rPr lang="en-US" sz="2200" b="1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= study external sources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Calibri" panose="020F0502020204030204" pitchFamily="34" charset="0"/>
                <a:cs typeface="+mn-cs"/>
              </a:rPr>
              <a:t>http://securebuildings.lbl.gov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Calibri" panose="020F0502020204030204" pitchFamily="34" charset="0"/>
                <a:cs typeface="+mn-cs"/>
              </a:rPr>
              <a:t>http://www.epa.gov/iaq/largebldgs/baq_page.htm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Calibri" panose="020F0502020204030204" pitchFamily="34" charset="0"/>
                <a:cs typeface="+mn-cs"/>
              </a:rPr>
              <a:t>http://www.cdc.gov/niosh/docs/2002-139/</a:t>
            </a:r>
            <a:endParaRPr lang="en-US" sz="200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90512" y="1248580"/>
            <a:ext cx="8353425" cy="863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None/>
            </a:pPr>
            <a:r>
              <a:rPr lang="cs-CZ" altLang="cs-CZ" sz="2400" b="1" dirty="0" smtClean="0">
                <a:latin typeface="Calibri" panose="020F0502020204030204" pitchFamily="34" charset="0"/>
              </a:rPr>
              <a:t>PROTECTING LIVES AND SAFEGUARDING PUBLIC BUILDINGS </a:t>
            </a:r>
          </a:p>
          <a:p>
            <a:pPr marL="0" indent="0" algn="ctr" eaLnBrk="1" hangingPunct="1">
              <a:buNone/>
            </a:pPr>
            <a:r>
              <a:rPr lang="cs-CZ" altLang="cs-CZ" sz="2400" b="1" dirty="0" smtClean="0">
                <a:latin typeface="Calibri" panose="020F0502020204030204" pitchFamily="34" charset="0"/>
              </a:rPr>
              <a:t>IN CASE OF CHEMICAL RELEASE </a:t>
            </a:r>
            <a:endParaRPr lang="bg-BG" altLang="cs-CZ" sz="2400" b="1" dirty="0">
              <a:latin typeface="Calibri" panose="020F0502020204030204" pitchFamily="34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4673020"/>
            <a:ext cx="246383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588" y="4673020"/>
            <a:ext cx="3048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4673020"/>
            <a:ext cx="241568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88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044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332146" y="1209673"/>
            <a:ext cx="8463876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cs-CZ" altLang="cs-CZ" b="1" dirty="0" smtClean="0">
                <a:solidFill>
                  <a:srgbClr val="0070C0"/>
                </a:solidFill>
                <a:latin typeface="Calibri"/>
              </a:rPr>
              <a:t>Ministry of the Interior</a:t>
            </a:r>
          </a:p>
          <a:p>
            <a:pPr algn="ctr">
              <a:defRPr/>
            </a:pPr>
            <a:r>
              <a:rPr lang="cs-CZ" altLang="cs-CZ" sz="2800" b="1" dirty="0" smtClean="0">
                <a:solidFill>
                  <a:srgbClr val="0070C0"/>
                </a:solidFill>
                <a:latin typeface="Calibri"/>
              </a:rPr>
              <a:t>General Directorate </a:t>
            </a:r>
          </a:p>
          <a:p>
            <a:pPr algn="ctr">
              <a:defRPr/>
            </a:pPr>
            <a:r>
              <a:rPr lang="cs-CZ" altLang="cs-CZ" sz="2800" b="1" dirty="0" smtClean="0">
                <a:solidFill>
                  <a:srgbClr val="0070C0"/>
                </a:solidFill>
                <a:latin typeface="Calibri"/>
              </a:rPr>
              <a:t>Fire &amp; Rescue Service of the Czech Republic</a:t>
            </a: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2051720" y="373855"/>
            <a:ext cx="5445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solidFill>
                  <a:prstClr val="black"/>
                </a:solidFill>
              </a:rPr>
              <a:t>Population Protection Institute</a:t>
            </a:r>
            <a:endParaRPr lang="bg-BG" altLang="cs-CZ" sz="2400" b="1" dirty="0">
              <a:solidFill>
                <a:prstClr val="black"/>
              </a:solidFill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2797539"/>
            <a:ext cx="3846462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12" descr="___znakhzs-pruh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484784"/>
            <a:ext cx="7731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25366" y="5037301"/>
            <a:ext cx="84638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cs-CZ" altLang="cs-CZ" sz="2400" b="1" dirty="0" err="1" smtClean="0">
                <a:solidFill>
                  <a:srgbClr val="0070C0"/>
                </a:solidFill>
                <a:latin typeface="Calibri"/>
              </a:rPr>
              <a:t>Activities</a:t>
            </a:r>
            <a:endParaRPr lang="cs-CZ" altLang="cs-CZ" sz="2400" b="1" dirty="0" smtClean="0">
              <a:solidFill>
                <a:srgbClr val="0070C0"/>
              </a:solidFill>
              <a:latin typeface="Calibri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 err="1" smtClean="0">
                <a:latin typeface="Calibri"/>
              </a:rPr>
              <a:t>HazMat</a:t>
            </a:r>
            <a:r>
              <a:rPr lang="cs-CZ" altLang="cs-CZ" sz="2400" b="1" dirty="0" smtClean="0">
                <a:latin typeface="Calibri"/>
              </a:rPr>
              <a:t> response </a:t>
            </a:r>
            <a:r>
              <a:rPr lang="cs-CZ" altLang="cs-CZ" sz="2400" b="1" dirty="0">
                <a:latin typeface="Calibri"/>
              </a:rPr>
              <a:t>in case </a:t>
            </a:r>
            <a:r>
              <a:rPr lang="cs-CZ" altLang="cs-CZ" sz="2400" b="1" dirty="0" err="1">
                <a:latin typeface="Calibri"/>
              </a:rPr>
              <a:t>of</a:t>
            </a:r>
            <a:r>
              <a:rPr lang="cs-CZ" altLang="cs-CZ" sz="2400" b="1" dirty="0">
                <a:latin typeface="Calibri"/>
              </a:rPr>
              <a:t> CBRN </a:t>
            </a:r>
            <a:r>
              <a:rPr lang="cs-CZ" altLang="cs-CZ" sz="2400" b="1" dirty="0" err="1" smtClean="0">
                <a:latin typeface="Calibri"/>
              </a:rPr>
              <a:t>emergency</a:t>
            </a:r>
            <a:endParaRPr lang="cs-CZ" altLang="cs-CZ" sz="2400" b="1" dirty="0" smtClean="0">
              <a:latin typeface="Calibri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 err="1" smtClean="0">
                <a:latin typeface="Calibri"/>
              </a:rPr>
              <a:t>Education</a:t>
            </a:r>
            <a:r>
              <a:rPr lang="cs-CZ" altLang="cs-CZ" sz="2400" b="1" dirty="0" smtClean="0">
                <a:latin typeface="Calibri"/>
              </a:rPr>
              <a:t>: </a:t>
            </a:r>
            <a:r>
              <a:rPr lang="cs-CZ" altLang="cs-CZ" sz="2400" b="1" dirty="0" err="1" smtClean="0">
                <a:latin typeface="Calibri"/>
              </a:rPr>
              <a:t>national</a:t>
            </a:r>
            <a:r>
              <a:rPr lang="cs-CZ" altLang="cs-CZ" sz="2400" b="1" dirty="0" smtClean="0">
                <a:latin typeface="Calibri"/>
              </a:rPr>
              <a:t> + </a:t>
            </a:r>
            <a:r>
              <a:rPr lang="cs-CZ" altLang="cs-CZ" sz="2400" b="1" dirty="0" err="1" smtClean="0">
                <a:latin typeface="Calibri"/>
              </a:rPr>
              <a:t>international</a:t>
            </a:r>
            <a:r>
              <a:rPr lang="cs-CZ" altLang="cs-CZ" sz="2400" b="1" dirty="0" smtClean="0">
                <a:latin typeface="Calibri"/>
              </a:rPr>
              <a:t> </a:t>
            </a:r>
            <a:r>
              <a:rPr lang="cs-CZ" altLang="cs-CZ" sz="2400" b="1" dirty="0" err="1" smtClean="0">
                <a:latin typeface="Calibri"/>
              </a:rPr>
              <a:t>trainings</a:t>
            </a:r>
            <a:r>
              <a:rPr lang="cs-CZ" altLang="cs-CZ" sz="2400" b="1" dirty="0" smtClean="0">
                <a:latin typeface="Calibri"/>
              </a:rPr>
              <a:t> (OPCW, NATO)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 err="1">
                <a:latin typeface="Calibri"/>
              </a:rPr>
              <a:t>Scientific</a:t>
            </a:r>
            <a:r>
              <a:rPr lang="cs-CZ" altLang="cs-CZ" sz="2400" b="1" dirty="0">
                <a:latin typeface="Calibri"/>
              </a:rPr>
              <a:t> </a:t>
            </a:r>
            <a:r>
              <a:rPr lang="cs-CZ" altLang="cs-CZ" sz="2400" b="1" dirty="0" err="1">
                <a:latin typeface="Calibri"/>
              </a:rPr>
              <a:t>research</a:t>
            </a:r>
            <a:r>
              <a:rPr lang="cs-CZ" altLang="cs-CZ" sz="2400" b="1" dirty="0">
                <a:latin typeface="Calibri"/>
              </a:rPr>
              <a:t> 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68" y="2797539"/>
            <a:ext cx="2527912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1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319211" y="133355"/>
            <a:ext cx="6534149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solidFill>
                  <a:prstClr val="black"/>
                </a:solidFill>
              </a:rPr>
              <a:t>Major </a:t>
            </a:r>
            <a:r>
              <a:rPr lang="cs-CZ" altLang="cs-CZ" sz="2400" b="1" dirty="0" err="1" smtClean="0">
                <a:solidFill>
                  <a:prstClr val="black"/>
                </a:solidFill>
              </a:rPr>
              <a:t>events</a:t>
            </a:r>
            <a:r>
              <a:rPr lang="cs-CZ" altLang="cs-CZ" sz="2400" b="1" dirty="0" smtClean="0">
                <a:solidFill>
                  <a:prstClr val="black"/>
                </a:solidFill>
              </a:rPr>
              <a:t> in Czech Republic</a:t>
            </a:r>
          </a:p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>
                <a:solidFill>
                  <a:prstClr val="black"/>
                </a:solidFill>
              </a:rPr>
              <a:t>M</a:t>
            </a:r>
            <a:r>
              <a:rPr lang="cs-CZ" altLang="cs-CZ" sz="2400" b="1" dirty="0" smtClean="0">
                <a:solidFill>
                  <a:prstClr val="black"/>
                </a:solidFill>
              </a:rPr>
              <a:t>onitoring</a:t>
            </a:r>
            <a:endParaRPr lang="bg-BG" altLang="cs-CZ" sz="2400" b="1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30" y="3748088"/>
            <a:ext cx="382586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30" y="3748088"/>
            <a:ext cx="399512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"/>
          <p:cNvSpPr txBox="1">
            <a:spLocks noChangeArrowheads="1"/>
          </p:cNvSpPr>
          <p:nvPr/>
        </p:nvSpPr>
        <p:spPr bwMode="auto">
          <a:xfrm>
            <a:off x="620430" y="1534581"/>
            <a:ext cx="448071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AF90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AF90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AF90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AF90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AF90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cs-CZ" altLang="cs-CZ" sz="1800" b="1" smtClean="0">
                <a:latin typeface="Arial" charset="0"/>
                <a:cs typeface="Times New Roman" charset="0"/>
              </a:rPr>
              <a:t>Visits of important guests in Prague </a:t>
            </a:r>
            <a:endParaRPr lang="cs-CZ" altLang="cs-CZ" sz="1800" b="1" dirty="0" smtClean="0">
              <a:latin typeface="Arial" charset="0"/>
              <a:cs typeface="Times New Roman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cs-CZ" altLang="cs-CZ" sz="1800" b="1" dirty="0" smtClean="0">
                <a:latin typeface="Arial" charset="0"/>
                <a:cs typeface="Times New Roman" charset="0"/>
              </a:rPr>
              <a:t>- monitoring </a:t>
            </a:r>
            <a:r>
              <a:rPr lang="cs-CZ" altLang="cs-CZ" sz="1800" b="1" dirty="0" err="1" smtClean="0">
                <a:latin typeface="Arial" charset="0"/>
                <a:cs typeface="Times New Roman" charset="0"/>
              </a:rPr>
              <a:t>outside</a:t>
            </a:r>
            <a:endParaRPr lang="cs-CZ" altLang="cs-CZ" sz="1800" b="1" dirty="0" smtClean="0">
              <a:latin typeface="Arial" charset="0"/>
              <a:cs typeface="Times New Roman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err="1" smtClean="0">
                <a:latin typeface="Arial" charset="0"/>
                <a:cs typeface="Times New Roman" charset="0"/>
              </a:rPr>
              <a:t>World</a:t>
            </a:r>
            <a:r>
              <a:rPr lang="cs-CZ" altLang="cs-CZ" sz="1800" b="1" dirty="0" smtClean="0">
                <a:latin typeface="Arial" charset="0"/>
                <a:cs typeface="Times New Roman" charset="0"/>
              </a:rPr>
              <a:t> </a:t>
            </a:r>
            <a:r>
              <a:rPr lang="cs-CZ" altLang="cs-CZ" sz="1800" b="1" dirty="0" err="1" smtClean="0">
                <a:latin typeface="Arial" charset="0"/>
                <a:cs typeface="Times New Roman" charset="0"/>
              </a:rPr>
              <a:t>Ice</a:t>
            </a:r>
            <a:r>
              <a:rPr lang="cs-CZ" altLang="cs-CZ" sz="1800" b="1" dirty="0" smtClean="0">
                <a:latin typeface="Arial" charset="0"/>
                <a:cs typeface="Times New Roman" charset="0"/>
              </a:rPr>
              <a:t> </a:t>
            </a:r>
            <a:r>
              <a:rPr lang="cs-CZ" altLang="cs-CZ" sz="1800" b="1" dirty="0" err="1" smtClean="0">
                <a:latin typeface="Arial" charset="0"/>
                <a:cs typeface="Times New Roman" charset="0"/>
              </a:rPr>
              <a:t>Hockey</a:t>
            </a:r>
            <a:r>
              <a:rPr lang="cs-CZ" altLang="cs-CZ" sz="1800" b="1" dirty="0" smtClean="0">
                <a:latin typeface="Arial" charset="0"/>
                <a:cs typeface="Times New Roman" charset="0"/>
              </a:rPr>
              <a:t> </a:t>
            </a:r>
            <a:r>
              <a:rPr lang="cs-CZ" altLang="cs-CZ" sz="1800" b="1" dirty="0" err="1" smtClean="0">
                <a:latin typeface="Arial" charset="0"/>
                <a:cs typeface="Times New Roman" charset="0"/>
              </a:rPr>
              <a:t>Championship</a:t>
            </a:r>
            <a:r>
              <a:rPr lang="cs-CZ" altLang="cs-CZ" sz="1800" b="1" dirty="0" smtClean="0">
                <a:latin typeface="Arial" charset="0"/>
                <a:cs typeface="Times New Roman" charset="0"/>
              </a:rPr>
              <a:t> 2015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smtClean="0">
                <a:latin typeface="Arial" charset="0"/>
                <a:cs typeface="Times New Roman" charset="0"/>
              </a:rPr>
              <a:t>- monitoring </a:t>
            </a:r>
            <a:r>
              <a:rPr lang="cs-CZ" altLang="cs-CZ" sz="1800" b="1" dirty="0" err="1" smtClean="0">
                <a:latin typeface="Arial" charset="0"/>
                <a:cs typeface="Times New Roman" charset="0"/>
              </a:rPr>
              <a:t>inside</a:t>
            </a:r>
            <a:endParaRPr lang="cs-CZ" altLang="cs-CZ" sz="1800" b="1" dirty="0" smtClean="0">
              <a:latin typeface="Arial" charset="0"/>
              <a:cs typeface="Times New Roman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smtClean="0">
                <a:latin typeface="Arial" charset="0"/>
                <a:cs typeface="Times New Roman" charset="0"/>
              </a:rPr>
              <a:t>EU </a:t>
            </a:r>
            <a:r>
              <a:rPr lang="cs-CZ" altLang="cs-CZ" sz="1800" b="1" dirty="0" err="1" smtClean="0">
                <a:latin typeface="Arial" charset="0"/>
                <a:cs typeface="Times New Roman" charset="0"/>
              </a:rPr>
              <a:t>Figure</a:t>
            </a:r>
            <a:r>
              <a:rPr lang="cs-CZ" altLang="cs-CZ" sz="1800" b="1" dirty="0" smtClean="0">
                <a:latin typeface="Arial" charset="0"/>
                <a:cs typeface="Times New Roman" charset="0"/>
              </a:rPr>
              <a:t> </a:t>
            </a:r>
            <a:r>
              <a:rPr lang="cs-CZ" altLang="cs-CZ" sz="1800" b="1" dirty="0" err="1" smtClean="0">
                <a:latin typeface="Arial" charset="0"/>
                <a:cs typeface="Times New Roman" charset="0"/>
              </a:rPr>
              <a:t>Skating</a:t>
            </a:r>
            <a:r>
              <a:rPr lang="cs-CZ" altLang="cs-CZ" sz="1800" b="1" dirty="0" smtClean="0">
                <a:latin typeface="Arial" charset="0"/>
                <a:cs typeface="Times New Roman" charset="0"/>
              </a:rPr>
              <a:t> </a:t>
            </a:r>
            <a:r>
              <a:rPr lang="cs-CZ" altLang="cs-CZ" sz="1800" b="1" dirty="0" err="1" smtClean="0">
                <a:latin typeface="Arial" charset="0"/>
                <a:cs typeface="Times New Roman" charset="0"/>
              </a:rPr>
              <a:t>Championship</a:t>
            </a:r>
            <a:r>
              <a:rPr lang="cs-CZ" altLang="cs-CZ" sz="1800" b="1" dirty="0" smtClean="0">
                <a:latin typeface="Arial" charset="0"/>
                <a:cs typeface="Times New Roman" charset="0"/>
              </a:rPr>
              <a:t> 2017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smtClean="0">
                <a:latin typeface="Arial" charset="0"/>
                <a:cs typeface="Times New Roman" charset="0"/>
              </a:rPr>
              <a:t>- monitoring </a:t>
            </a:r>
            <a:r>
              <a:rPr lang="cs-CZ" altLang="cs-CZ" sz="1800" b="1" dirty="0" err="1" smtClean="0">
                <a:latin typeface="Arial" charset="0"/>
                <a:cs typeface="Times New Roman" charset="0"/>
              </a:rPr>
              <a:t>inside</a:t>
            </a:r>
            <a:endParaRPr lang="cs-CZ" altLang="cs-CZ" sz="1800" b="1" dirty="0" smtClean="0">
              <a:latin typeface="Arial" charset="0"/>
              <a:cs typeface="Times New Roman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12" y="1377911"/>
            <a:ext cx="2882951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/>
          <p:nvPr/>
        </p:nvSpPr>
        <p:spPr bwMode="auto">
          <a:xfrm>
            <a:off x="7477125" y="2000711"/>
            <a:ext cx="914400" cy="914400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769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82055" y="133355"/>
            <a:ext cx="618941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smtClean="0">
                <a:latin typeface="Calibri" panose="020F0502020204030204" pitchFamily="34" charset="0"/>
              </a:rPr>
              <a:t>Security of important events</a:t>
            </a:r>
          </a:p>
          <a:p>
            <a:pPr algn="ctr" eaLnBrk="1" hangingPunct="1">
              <a:spcBef>
                <a:spcPct val="20000"/>
              </a:spcBef>
            </a:pPr>
            <a:r>
              <a:rPr lang="cs-CZ" altLang="cs-CZ" sz="2400" b="1" smtClean="0">
                <a:latin typeface="Calibri" panose="020F0502020204030204" pitchFamily="34" charset="0"/>
              </a:rPr>
              <a:t>Preparation phase</a:t>
            </a:r>
            <a:endParaRPr lang="bg-BG" altLang="cs-CZ" sz="2400" b="1" dirty="0">
              <a:latin typeface="Calibri" panose="020F050202020403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6201" y="1193847"/>
            <a:ext cx="9001124" cy="47021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cs-CZ" b="1" dirty="0" err="1" smtClean="0">
                <a:latin typeface="Calibri" panose="020F0502020204030204" pitchFamily="34" charset="0"/>
              </a:rPr>
              <a:t>Command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of</a:t>
            </a:r>
            <a:r>
              <a:rPr lang="cs-CZ" b="1" dirty="0" smtClean="0">
                <a:latin typeface="Calibri" panose="020F0502020204030204" pitchFamily="34" charset="0"/>
              </a:rPr>
              <a:t> GD FRS CR = </a:t>
            </a:r>
            <a:r>
              <a:rPr lang="cs-CZ" b="1" dirty="0" err="1" smtClean="0">
                <a:latin typeface="Calibri" panose="020F0502020204030204" pitchFamily="34" charset="0"/>
              </a:rPr>
              <a:t>Plan</a:t>
            </a:r>
            <a:r>
              <a:rPr lang="cs-CZ" b="1" dirty="0" smtClean="0">
                <a:latin typeface="Calibri" panose="020F0502020204030204" pitchFamily="34" charset="0"/>
              </a:rPr>
              <a:t> and </a:t>
            </a:r>
            <a:r>
              <a:rPr lang="cs-CZ" b="1" dirty="0" err="1" smtClean="0">
                <a:latin typeface="Calibri" panose="020F0502020204030204" pitchFamily="34" charset="0"/>
              </a:rPr>
              <a:t>Proceeding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latin typeface="Calibri" panose="020F0502020204030204" pitchFamily="34" charset="0"/>
              </a:rPr>
              <a:t>for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>
                <a:latin typeface="Calibri" panose="020F0502020204030204" pitchFamily="34" charset="0"/>
              </a:rPr>
              <a:t>E</a:t>
            </a:r>
            <a:r>
              <a:rPr lang="cs-CZ" b="1" dirty="0" err="1" smtClean="0">
                <a:latin typeface="Calibri" panose="020F0502020204030204" pitchFamily="34" charset="0"/>
              </a:rPr>
              <a:t>vent</a:t>
            </a:r>
            <a:endParaRPr lang="cs-CZ" b="1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z="2200" b="1" dirty="0" err="1" smtClean="0">
                <a:latin typeface="Calibri" panose="020F0502020204030204" pitchFamily="34" charset="0"/>
              </a:rPr>
              <a:t>specification</a:t>
            </a:r>
            <a:r>
              <a:rPr lang="cs-CZ" sz="2200" b="1" dirty="0" smtClean="0">
                <a:latin typeface="Calibri" panose="020F0502020204030204" pitchFamily="34" charset="0"/>
              </a:rPr>
              <a:t> </a:t>
            </a:r>
            <a:r>
              <a:rPr lang="cs-CZ" sz="2200" b="1" dirty="0" err="1" smtClean="0">
                <a:latin typeface="Calibri" panose="020F0502020204030204" pitchFamily="34" charset="0"/>
              </a:rPr>
              <a:t>of</a:t>
            </a:r>
            <a:r>
              <a:rPr lang="cs-CZ" sz="2200" b="1" dirty="0" smtClean="0">
                <a:latin typeface="Calibri" panose="020F0502020204030204" pitchFamily="34" charset="0"/>
              </a:rPr>
              <a:t> </a:t>
            </a:r>
            <a:r>
              <a:rPr lang="cs-CZ" sz="2200" b="1" dirty="0" err="1" smtClean="0">
                <a:latin typeface="Calibri" panose="020F0502020204030204" pitchFamily="34" charset="0"/>
              </a:rPr>
              <a:t>tasks</a:t>
            </a:r>
            <a:r>
              <a:rPr lang="cs-CZ" sz="2200" b="1" dirty="0" smtClean="0">
                <a:latin typeface="Calibri" panose="020F0502020204030204" pitchFamily="34" charset="0"/>
              </a:rPr>
              <a:t> and </a:t>
            </a:r>
            <a:r>
              <a:rPr lang="cs-CZ" sz="2200" b="1" dirty="0" err="1" smtClean="0">
                <a:latin typeface="Calibri" panose="020F0502020204030204" pitchFamily="34" charset="0"/>
              </a:rPr>
              <a:t>responsibilities</a:t>
            </a:r>
            <a:endParaRPr lang="cs-CZ" sz="2200" b="1" dirty="0" smtClean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z="2000" b="1" dirty="0" err="1" smtClean="0">
                <a:latin typeface="Calibri" panose="020F0502020204030204" pitchFamily="34" charset="0"/>
              </a:rPr>
              <a:t>characteristic</a:t>
            </a:r>
            <a:r>
              <a:rPr lang="cs-CZ" sz="2000" b="1" dirty="0" smtClean="0">
                <a:latin typeface="Calibri" panose="020F0502020204030204" pitchFamily="34" charset="0"/>
              </a:rPr>
              <a:t> </a:t>
            </a:r>
            <a:r>
              <a:rPr lang="cs-CZ" sz="2000" b="1" dirty="0" err="1" smtClean="0">
                <a:latin typeface="Calibri" panose="020F0502020204030204" pitchFamily="34" charset="0"/>
              </a:rPr>
              <a:t>of</a:t>
            </a:r>
            <a:r>
              <a:rPr lang="cs-CZ" sz="2000" b="1" dirty="0" smtClean="0">
                <a:latin typeface="Calibri" panose="020F0502020204030204" pitchFamily="34" charset="0"/>
              </a:rPr>
              <a:t> </a:t>
            </a:r>
            <a:r>
              <a:rPr lang="cs-CZ" sz="2000" b="1" dirty="0" err="1" smtClean="0">
                <a:latin typeface="Calibri" panose="020F0502020204030204" pitchFamily="34" charset="0"/>
              </a:rPr>
              <a:t>situation</a:t>
            </a:r>
            <a:endParaRPr lang="cs-CZ" sz="2000" b="1" dirty="0" smtClean="0">
              <a:latin typeface="Calibri" panose="020F0502020204030204" pitchFamily="34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z="1800" b="1" dirty="0" err="1" smtClean="0">
                <a:latin typeface="Calibri" panose="020F0502020204030204" pitchFamily="34" charset="0"/>
              </a:rPr>
              <a:t>possibility</a:t>
            </a:r>
            <a:r>
              <a:rPr lang="cs-CZ" sz="1800" b="1" dirty="0" smtClean="0">
                <a:latin typeface="Calibri" panose="020F0502020204030204" pitchFamily="34" charset="0"/>
              </a:rPr>
              <a:t> </a:t>
            </a:r>
            <a:r>
              <a:rPr lang="cs-CZ" sz="1800" b="1" dirty="0" err="1" smtClean="0">
                <a:latin typeface="Calibri" panose="020F0502020204030204" pitchFamily="34" charset="0"/>
              </a:rPr>
              <a:t>of</a:t>
            </a:r>
            <a:r>
              <a:rPr lang="cs-CZ" sz="1800" b="1" dirty="0" smtClean="0">
                <a:latin typeface="Calibri" panose="020F0502020204030204" pitchFamily="34" charset="0"/>
              </a:rPr>
              <a:t> </a:t>
            </a:r>
            <a:r>
              <a:rPr lang="cs-CZ" sz="1800" b="1" dirty="0" err="1" smtClean="0">
                <a:latin typeface="Calibri" panose="020F0502020204030204" pitchFamily="34" charset="0"/>
              </a:rPr>
              <a:t>special</a:t>
            </a:r>
            <a:r>
              <a:rPr lang="cs-CZ" sz="1800" b="1" dirty="0" smtClean="0">
                <a:latin typeface="Calibri" panose="020F0502020204030204" pitchFamily="34" charset="0"/>
              </a:rPr>
              <a:t> </a:t>
            </a:r>
            <a:r>
              <a:rPr lang="cs-CZ" sz="1800" b="1" dirty="0" err="1" smtClean="0">
                <a:latin typeface="Calibri" panose="020F0502020204030204" pitchFamily="34" charset="0"/>
              </a:rPr>
              <a:t>emergency</a:t>
            </a:r>
            <a:r>
              <a:rPr lang="cs-CZ" sz="1800" b="1" dirty="0" smtClean="0">
                <a:latin typeface="Calibri" panose="020F0502020204030204" pitchFamily="34" charset="0"/>
              </a:rPr>
              <a:t> </a:t>
            </a:r>
            <a:r>
              <a:rPr lang="cs-CZ" sz="1800" b="1" dirty="0" err="1" smtClean="0">
                <a:latin typeface="Calibri" panose="020F0502020204030204" pitchFamily="34" charset="0"/>
              </a:rPr>
              <a:t>situations</a:t>
            </a:r>
            <a:endParaRPr lang="cs-CZ" sz="1800" b="1" dirty="0" smtClean="0">
              <a:latin typeface="Calibri" panose="020F0502020204030204" pitchFamily="34" charset="0"/>
            </a:endParaRP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z="1800" b="1">
                <a:latin typeface="Calibri" panose="020F0502020204030204" pitchFamily="34" charset="0"/>
              </a:rPr>
              <a:t>w</a:t>
            </a:r>
            <a:r>
              <a:rPr lang="cs-CZ" sz="1800" b="1" smtClean="0">
                <a:latin typeface="Calibri" panose="020F0502020204030204" pitchFamily="34" charset="0"/>
              </a:rPr>
              <a:t>hat – if chemical </a:t>
            </a:r>
            <a:r>
              <a:rPr lang="cs-CZ" sz="1800" b="1" err="1" smtClean="0">
                <a:latin typeface="Calibri" panose="020F0502020204030204" pitchFamily="34" charset="0"/>
              </a:rPr>
              <a:t>terrorist</a:t>
            </a:r>
            <a:r>
              <a:rPr lang="cs-CZ" sz="1800" b="1" smtClean="0">
                <a:latin typeface="Calibri" panose="020F0502020204030204" pitchFamily="34" charset="0"/>
              </a:rPr>
              <a:t> attack </a:t>
            </a:r>
            <a:r>
              <a:rPr lang="cs-CZ" sz="1800" b="1" dirty="0" smtClean="0">
                <a:latin typeface="Calibri" panose="020F0502020204030204" pitchFamily="34" charset="0"/>
              </a:rPr>
              <a:t>= </a:t>
            </a:r>
            <a:r>
              <a:rPr lang="cs-CZ" sz="1800" b="1" err="1" smtClean="0">
                <a:solidFill>
                  <a:srgbClr val="0070C0"/>
                </a:solidFill>
                <a:latin typeface="Calibri" panose="020F0502020204030204" pitchFamily="34" charset="0"/>
              </a:rPr>
              <a:t>legal</a:t>
            </a:r>
            <a:r>
              <a:rPr lang="cs-CZ" sz="1800" b="1" smtClean="0">
                <a:solidFill>
                  <a:srgbClr val="0070C0"/>
                </a:solidFill>
                <a:latin typeface="Calibri" panose="020F0502020204030204" pitchFamily="34" charset="0"/>
              </a:rPr>
              <a:t> regulations </a:t>
            </a:r>
            <a:r>
              <a:rPr lang="cs-CZ" sz="18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will</a:t>
            </a:r>
            <a:r>
              <a:rPr lang="cs-CZ" sz="1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cs-CZ" sz="18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be</a:t>
            </a:r>
            <a:r>
              <a:rPr lang="cs-CZ" sz="1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cs-CZ" sz="18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applied</a:t>
            </a:r>
            <a:endParaRPr lang="cs-CZ" sz="18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endParaRPr lang="cs-CZ" sz="18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endParaRPr lang="cs-CZ" sz="18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endParaRPr lang="cs-CZ" sz="18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endParaRPr lang="cs-CZ" sz="18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endParaRPr lang="cs-CZ" sz="18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914400" lvl="2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endParaRPr lang="cs-CZ" sz="18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z="2000" b="1" dirty="0" err="1" smtClean="0">
                <a:latin typeface="Calibri" panose="020F0502020204030204" pitchFamily="34" charset="0"/>
              </a:rPr>
              <a:t>tasks</a:t>
            </a:r>
            <a:r>
              <a:rPr lang="cs-CZ" sz="2000" b="1" dirty="0" smtClean="0">
                <a:latin typeface="Calibri" panose="020F0502020204030204" pitchFamily="34" charset="0"/>
              </a:rPr>
              <a:t> and </a:t>
            </a:r>
            <a:r>
              <a:rPr lang="cs-CZ" sz="2000" b="1" dirty="0" err="1" smtClean="0">
                <a:latin typeface="Calibri" panose="020F0502020204030204" pitchFamily="34" charset="0"/>
              </a:rPr>
              <a:t>activities</a:t>
            </a:r>
            <a:r>
              <a:rPr lang="cs-CZ" sz="2000" b="1" dirty="0" smtClean="0">
                <a:latin typeface="Calibri" panose="020F0502020204030204" pitchFamily="34" charset="0"/>
              </a:rPr>
              <a:t> </a:t>
            </a:r>
            <a:r>
              <a:rPr lang="cs-CZ" sz="2000" b="1" dirty="0" err="1" smtClean="0">
                <a:latin typeface="Calibri" panose="020F0502020204030204" pitchFamily="34" charset="0"/>
              </a:rPr>
              <a:t>of</a:t>
            </a:r>
            <a:r>
              <a:rPr lang="cs-CZ" sz="2000" b="1" dirty="0" smtClean="0">
                <a:latin typeface="Calibri" panose="020F0502020204030204" pitchFamily="34" charset="0"/>
              </a:rPr>
              <a:t> </a:t>
            </a:r>
            <a:r>
              <a:rPr lang="cs-CZ" sz="2000" b="1" dirty="0" err="1" smtClean="0">
                <a:latin typeface="Calibri" panose="020F0502020204030204" pitchFamily="34" charset="0"/>
              </a:rPr>
              <a:t>involved</a:t>
            </a:r>
            <a:r>
              <a:rPr lang="cs-CZ" sz="2000" b="1" dirty="0" smtClean="0">
                <a:latin typeface="Calibri" panose="020F0502020204030204" pitchFamily="34" charset="0"/>
              </a:rPr>
              <a:t> IRS </a:t>
            </a:r>
            <a:r>
              <a:rPr lang="cs-CZ" sz="2000" b="1" dirty="0" err="1" smtClean="0">
                <a:latin typeface="Calibri" panose="020F0502020204030204" pitchFamily="34" charset="0"/>
              </a:rPr>
              <a:t>bodies</a:t>
            </a:r>
            <a:endParaRPr lang="cs-CZ" sz="2000" b="1" dirty="0" smtClean="0">
              <a:latin typeface="Calibri" panose="020F0502020204030204" pitchFamily="34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z="1800" b="1" dirty="0" smtClean="0">
                <a:latin typeface="Calibri" panose="020F0502020204030204" pitchFamily="34" charset="0"/>
              </a:rPr>
              <a:t>„</a:t>
            </a:r>
            <a:r>
              <a:rPr lang="cs-CZ" sz="1800" b="1" dirty="0" err="1" smtClean="0">
                <a:latin typeface="Calibri" panose="020F0502020204030204" pitchFamily="34" charset="0"/>
              </a:rPr>
              <a:t>Population</a:t>
            </a:r>
            <a:r>
              <a:rPr lang="cs-CZ" sz="1800" b="1" dirty="0" smtClean="0">
                <a:latin typeface="Calibri" panose="020F0502020204030204" pitchFamily="34" charset="0"/>
              </a:rPr>
              <a:t> </a:t>
            </a:r>
            <a:r>
              <a:rPr lang="cs-CZ" sz="1800" b="1" dirty="0" err="1" smtClean="0">
                <a:latin typeface="Calibri" panose="020F0502020204030204" pitchFamily="34" charset="0"/>
              </a:rPr>
              <a:t>Protection</a:t>
            </a:r>
            <a:r>
              <a:rPr lang="cs-CZ" sz="1800" b="1" dirty="0" smtClean="0">
                <a:latin typeface="Calibri" panose="020F0502020204030204" pitchFamily="34" charset="0"/>
              </a:rPr>
              <a:t> Institute“ </a:t>
            </a:r>
            <a:r>
              <a:rPr lang="cs-CZ" sz="1800" b="1" dirty="0" err="1" smtClean="0">
                <a:latin typeface="Calibri" panose="020F0502020204030204" pitchFamily="34" charset="0"/>
              </a:rPr>
              <a:t>responsible</a:t>
            </a:r>
            <a:r>
              <a:rPr lang="cs-CZ" sz="1800" b="1" dirty="0" smtClean="0">
                <a:latin typeface="Calibri" panose="020F0502020204030204" pitchFamily="34" charset="0"/>
              </a:rPr>
              <a:t> </a:t>
            </a:r>
            <a:r>
              <a:rPr lang="cs-CZ" sz="18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for</a:t>
            </a:r>
            <a:r>
              <a:rPr lang="cs-CZ" sz="1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monitoring</a:t>
            </a: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z="1800" b="1" smtClean="0">
                <a:latin typeface="Calibri" panose="020F0502020204030204" pitchFamily="34" charset="0"/>
              </a:rPr>
              <a:t>additional </a:t>
            </a:r>
            <a:r>
              <a:rPr lang="cs-CZ" sz="1800" b="1" dirty="0" smtClean="0">
                <a:latin typeface="Calibri" panose="020F0502020204030204" pitchFamily="34" charset="0"/>
              </a:rPr>
              <a:t>„CBRN </a:t>
            </a:r>
            <a:r>
              <a:rPr lang="cs-CZ" sz="1800" b="1" dirty="0" err="1" smtClean="0">
                <a:latin typeface="Calibri" panose="020F0502020204030204" pitchFamily="34" charset="0"/>
              </a:rPr>
              <a:t>Analytical</a:t>
            </a:r>
            <a:r>
              <a:rPr lang="cs-CZ" sz="1800" b="1" dirty="0" smtClean="0">
                <a:latin typeface="Calibri" panose="020F0502020204030204" pitchFamily="34" charset="0"/>
              </a:rPr>
              <a:t> </a:t>
            </a:r>
            <a:r>
              <a:rPr lang="cs-CZ" sz="1800" b="1" dirty="0" err="1" smtClean="0">
                <a:latin typeface="Calibri" panose="020F0502020204030204" pitchFamily="34" charset="0"/>
              </a:rPr>
              <a:t>Task</a:t>
            </a:r>
            <a:r>
              <a:rPr lang="cs-CZ" sz="1800" b="1" dirty="0" smtClean="0">
                <a:latin typeface="Calibri" panose="020F0502020204030204" pitchFamily="34" charset="0"/>
              </a:rPr>
              <a:t> </a:t>
            </a:r>
            <a:r>
              <a:rPr lang="cs-CZ" sz="1800" b="1" dirty="0" err="1" smtClean="0">
                <a:latin typeface="Calibri" panose="020F0502020204030204" pitchFamily="34" charset="0"/>
              </a:rPr>
              <a:t>Forces</a:t>
            </a:r>
            <a:r>
              <a:rPr lang="cs-CZ" sz="1800" b="1" dirty="0" smtClean="0">
                <a:latin typeface="Calibri" panose="020F0502020204030204" pitchFamily="34" charset="0"/>
              </a:rPr>
              <a:t>“ </a:t>
            </a:r>
            <a:r>
              <a:rPr lang="cs-CZ" sz="1800" b="1" dirty="0" err="1" smtClean="0">
                <a:latin typeface="Calibri" panose="020F0502020204030204" pitchFamily="34" charset="0"/>
              </a:rPr>
              <a:t>responsible</a:t>
            </a:r>
            <a:r>
              <a:rPr lang="cs-CZ" sz="1800" b="1" dirty="0" smtClean="0">
                <a:latin typeface="Calibri" panose="020F0502020204030204" pitchFamily="34" charset="0"/>
              </a:rPr>
              <a:t> </a:t>
            </a:r>
            <a:r>
              <a:rPr lang="cs-CZ" sz="1800" b="1" dirty="0" err="1" smtClean="0">
                <a:latin typeface="Calibri" panose="020F0502020204030204" pitchFamily="34" charset="0"/>
              </a:rPr>
              <a:t>for</a:t>
            </a:r>
            <a:r>
              <a:rPr lang="cs-CZ" sz="1800" b="1" dirty="0" smtClean="0">
                <a:latin typeface="Calibri" panose="020F0502020204030204" pitchFamily="34" charset="0"/>
              </a:rPr>
              <a:t> </a:t>
            </a:r>
            <a:r>
              <a:rPr lang="cs-CZ" sz="1800" b="1" dirty="0" err="1" smtClean="0">
                <a:latin typeface="Calibri" panose="020F0502020204030204" pitchFamily="34" charset="0"/>
              </a:rPr>
              <a:t>detection</a:t>
            </a:r>
            <a:endParaRPr lang="cs-CZ" sz="1800" b="1" dirty="0" smtClean="0">
              <a:latin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309190" y="3193653"/>
            <a:ext cx="6535145" cy="1402007"/>
          </a:xfrm>
          <a:prstGeom prst="rect">
            <a:avLst/>
          </a:prstGeom>
          <a:solidFill>
            <a:srgbClr val="99CCFF"/>
          </a:solidFill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cs-CZ" altLang="cs-CZ" sz="2400" b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Joint </a:t>
            </a:r>
            <a:r>
              <a:rPr lang="cs-CZ" altLang="cs-CZ" sz="2400" b="1" kern="0" dirty="0">
                <a:solidFill>
                  <a:srgbClr val="FF0000"/>
                </a:solidFill>
                <a:latin typeface="Calibri" panose="020F0502020204030204" pitchFamily="34" charset="0"/>
              </a:rPr>
              <a:t>Standard </a:t>
            </a:r>
            <a:r>
              <a:rPr lang="cs-CZ" altLang="cs-CZ" sz="2400" b="1" kern="0" dirty="0" err="1">
                <a:solidFill>
                  <a:srgbClr val="FF0000"/>
                </a:solidFill>
                <a:latin typeface="Calibri" panose="020F0502020204030204" pitchFamily="34" charset="0"/>
              </a:rPr>
              <a:t>Operating</a:t>
            </a:r>
            <a:r>
              <a:rPr lang="cs-CZ" altLang="cs-CZ" sz="2400" b="1" kern="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kern="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Procedures</a:t>
            </a:r>
            <a:endParaRPr lang="cs-CZ" altLang="cs-CZ" sz="2400" b="1" kern="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</a:pPr>
            <a:r>
              <a:rPr lang="cs-CZ" altLang="cs-CZ" sz="2000" b="1" kern="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Dirty</a:t>
            </a:r>
            <a:r>
              <a:rPr lang="cs-CZ" altLang="cs-CZ" sz="2000" b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bomb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</a:pPr>
            <a:r>
              <a:rPr lang="cs-CZ" altLang="cs-CZ" sz="2000" b="1" kern="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Reaction</a:t>
            </a:r>
            <a:r>
              <a:rPr lang="cs-CZ" altLang="cs-CZ" sz="2000" b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on </a:t>
            </a:r>
            <a:r>
              <a:rPr lang="cs-CZ" altLang="cs-CZ" sz="2000" b="1" kern="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chemical</a:t>
            </a:r>
            <a:r>
              <a:rPr lang="cs-CZ" altLang="cs-CZ" sz="2000" b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b="1" kern="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attack</a:t>
            </a:r>
            <a:r>
              <a:rPr lang="cs-CZ" altLang="cs-CZ" sz="2000" b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in Prague metro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</a:pPr>
            <a:r>
              <a:rPr lang="cs-CZ" altLang="cs-CZ" sz="2000" b="1" kern="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etc</a:t>
            </a:r>
            <a:r>
              <a:rPr lang="cs-CZ" altLang="cs-CZ" sz="2000" b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cs-CZ" altLang="cs-CZ" sz="2000" kern="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55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91580" y="373080"/>
            <a:ext cx="6189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latin typeface="Calibri" panose="020F0502020204030204" pitchFamily="34" charset="0"/>
              </a:rPr>
              <a:t>Monitoring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equipment</a:t>
            </a:r>
            <a:endParaRPr lang="bg-BG" altLang="cs-CZ" sz="2400" b="1" dirty="0">
              <a:latin typeface="Calibri" panose="020F050202020403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6201" y="1193848"/>
            <a:ext cx="9001124" cy="20351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cs-CZ" b="1" smtClean="0">
                <a:latin typeface="Calibri" panose="020F0502020204030204" pitchFamily="34" charset="0"/>
              </a:rPr>
              <a:t>REMOTE SENSING </a:t>
            </a:r>
            <a:r>
              <a:rPr lang="cs-CZ" b="1" dirty="0" smtClean="0">
                <a:latin typeface="Calibri" panose="020F0502020204030204" pitchFamily="34" charset="0"/>
              </a:rPr>
              <a:t>SYSTEM </a:t>
            </a:r>
            <a:r>
              <a:rPr lang="cs-CZ" b="1" smtClean="0">
                <a:latin typeface="Calibri" panose="020F0502020204030204" pitchFamily="34" charset="0"/>
              </a:rPr>
              <a:t>SIGIS 2</a:t>
            </a: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cs-CZ" sz="2400" b="1" smtClean="0">
                <a:latin typeface="Calibri" panose="020F0502020204030204" pitchFamily="34" charset="0"/>
              </a:rPr>
              <a:t>(Scanning Infrared Gas Imaging System)</a:t>
            </a:r>
            <a:endParaRPr lang="cs-CZ" sz="2400" b="1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z="2200" b="1" dirty="0" smtClean="0">
                <a:latin typeface="Calibri" panose="020F0502020204030204" pitchFamily="34" charset="0"/>
              </a:rPr>
              <a:t>FTIR </a:t>
            </a:r>
            <a:r>
              <a:rPr lang="cs-CZ" sz="2200" b="1" dirty="0" err="1" smtClean="0">
                <a:latin typeface="Calibri" panose="020F0502020204030204" pitchFamily="34" charset="0"/>
              </a:rPr>
              <a:t>spectrometer</a:t>
            </a:r>
            <a:endParaRPr lang="cs-CZ" sz="2200" b="1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z="2200" b="1" dirty="0" err="1" smtClean="0">
                <a:latin typeface="Calibri" panose="020F0502020204030204" pitchFamily="34" charset="0"/>
              </a:rPr>
              <a:t>passive</a:t>
            </a:r>
            <a:r>
              <a:rPr lang="cs-CZ" sz="2200" b="1" dirty="0" smtClean="0">
                <a:latin typeface="Calibri" panose="020F0502020204030204" pitchFamily="34" charset="0"/>
              </a:rPr>
              <a:t> </a:t>
            </a:r>
            <a:r>
              <a:rPr lang="cs-CZ" sz="2200" b="1" dirty="0" err="1" smtClean="0">
                <a:latin typeface="Calibri" panose="020F0502020204030204" pitchFamily="34" charset="0"/>
              </a:rPr>
              <a:t>method</a:t>
            </a:r>
            <a:r>
              <a:rPr lang="cs-CZ" sz="2200" b="1" dirty="0" smtClean="0">
                <a:latin typeface="Calibri" panose="020F0502020204030204" pitchFamily="34" charset="0"/>
              </a:rPr>
              <a:t>: no </a:t>
            </a:r>
            <a:r>
              <a:rPr lang="cs-CZ" sz="2200" b="1" dirty="0" err="1" smtClean="0">
                <a:latin typeface="Calibri" panose="020F0502020204030204" pitchFamily="34" charset="0"/>
              </a:rPr>
              <a:t>artificial</a:t>
            </a:r>
            <a:r>
              <a:rPr lang="cs-CZ" sz="2200" b="1" dirty="0" smtClean="0">
                <a:latin typeface="Calibri" panose="020F0502020204030204" pitchFamily="34" charset="0"/>
              </a:rPr>
              <a:t> </a:t>
            </a:r>
            <a:r>
              <a:rPr lang="cs-CZ" sz="2200" b="1" dirty="0" err="1" smtClean="0">
                <a:latin typeface="Calibri" panose="020F0502020204030204" pitchFamily="34" charset="0"/>
              </a:rPr>
              <a:t>radiation</a:t>
            </a:r>
            <a:r>
              <a:rPr lang="cs-CZ" sz="2200" b="1" dirty="0" smtClean="0">
                <a:latin typeface="Calibri" panose="020F0502020204030204" pitchFamily="34" charset="0"/>
              </a:rPr>
              <a:t> source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z="2200" b="1" dirty="0" err="1" smtClean="0">
                <a:latin typeface="Calibri" panose="020F0502020204030204" pitchFamily="34" charset="0"/>
              </a:rPr>
              <a:t>principle</a:t>
            </a:r>
            <a:r>
              <a:rPr lang="cs-CZ" sz="2200" b="1" dirty="0" smtClean="0">
                <a:latin typeface="Calibri" panose="020F0502020204030204" pitchFamily="34" charset="0"/>
              </a:rPr>
              <a:t> </a:t>
            </a:r>
            <a:r>
              <a:rPr lang="cs-CZ" sz="22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corresponds</a:t>
            </a:r>
            <a:r>
              <a:rPr lang="cs-CZ" sz="2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to </a:t>
            </a:r>
            <a:r>
              <a:rPr lang="cs-CZ" sz="22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human</a:t>
            </a:r>
            <a:r>
              <a:rPr lang="cs-CZ" sz="2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cs-CZ" sz="22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eye</a:t>
            </a:r>
            <a:endParaRPr lang="cs-CZ" sz="22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z="2200" b="1" dirty="0" err="1" smtClean="0">
                <a:latin typeface="Calibri" panose="020F0502020204030204" pitchFamily="34" charset="0"/>
              </a:rPr>
              <a:t>library</a:t>
            </a:r>
            <a:r>
              <a:rPr lang="cs-CZ" sz="2200" b="1" dirty="0" smtClean="0">
                <a:latin typeface="Calibri" panose="020F0502020204030204" pitchFamily="34" charset="0"/>
              </a:rPr>
              <a:t> </a:t>
            </a:r>
            <a:r>
              <a:rPr lang="cs-CZ" sz="2200" b="1" dirty="0" err="1" smtClean="0">
                <a:latin typeface="Calibri" panose="020F0502020204030204" pitchFamily="34" charset="0"/>
              </a:rPr>
              <a:t>of</a:t>
            </a:r>
            <a:r>
              <a:rPr lang="cs-CZ" sz="2200" b="1" dirty="0" smtClean="0">
                <a:latin typeface="Calibri" panose="020F0502020204030204" pitchFamily="34" charset="0"/>
              </a:rPr>
              <a:t> </a:t>
            </a:r>
            <a:r>
              <a:rPr lang="cs-CZ" sz="2200" b="1" dirty="0" err="1" smtClean="0">
                <a:latin typeface="Calibri" panose="020F0502020204030204" pitchFamily="34" charset="0"/>
              </a:rPr>
              <a:t>chemicals</a:t>
            </a:r>
            <a:endParaRPr lang="cs-CZ" sz="2200" b="1" dirty="0">
              <a:latin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3213100"/>
            <a:ext cx="4127083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447309" y="3228976"/>
            <a:ext cx="4378036" cy="2867024"/>
          </a:xfrm>
          <a:prstGeom prst="rect">
            <a:avLst/>
          </a:prstGeom>
          <a:solidFill>
            <a:srgbClr val="99CCFF"/>
          </a:solidFill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cs-CZ" altLang="cs-CZ" sz="2400" b="1" kern="0" smtClean="0">
                <a:latin typeface="Calibri" panose="020F0502020204030204" pitchFamily="34" charset="0"/>
              </a:rPr>
              <a:t>Identification, quantification, visualisation of gas cloud from long distances</a:t>
            </a:r>
            <a:endParaRPr lang="cs-CZ" altLang="cs-CZ" sz="2400" b="1" kern="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</a:pPr>
            <a:r>
              <a:rPr lang="cs-CZ" altLang="cs-CZ" sz="2000" b="1" kern="0" smtClean="0">
                <a:latin typeface="Calibri" panose="020F0502020204030204" pitchFamily="34" charset="0"/>
              </a:rPr>
              <a:t>Combination of videocamera and IR-camera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</a:pPr>
            <a:r>
              <a:rPr lang="cs-CZ" altLang="cs-CZ" sz="2000" b="1" kern="0" smtClean="0">
                <a:latin typeface="Calibri" panose="020F0502020204030204" pitchFamily="34" charset="0"/>
              </a:rPr>
              <a:t>FTIR spectrum for every point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</a:pPr>
            <a:r>
              <a:rPr lang="cs-CZ" altLang="cs-CZ" sz="2000" b="1" kern="0" smtClean="0">
                <a:latin typeface="Calibri" panose="020F0502020204030204" pitchFamily="34" charset="0"/>
              </a:rPr>
              <a:t>360°surveillance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</a:pPr>
            <a:r>
              <a:rPr lang="cs-CZ" altLang="cs-CZ" sz="2000" b="1" kern="0" smtClean="0">
                <a:latin typeface="Calibri" panose="020F0502020204030204" pitchFamily="34" charset="0"/>
              </a:rPr>
              <a:t>real time analysis  </a:t>
            </a:r>
            <a:r>
              <a:rPr lang="cs-CZ" altLang="cs-CZ" sz="2000" b="1" kern="0" smtClean="0">
                <a:solidFill>
                  <a:srgbClr val="FF0000"/>
                </a:solidFill>
                <a:latin typeface="Calibri" panose="020F0502020204030204" pitchFamily="34" charset="0"/>
              </a:rPr>
              <a:t>      </a:t>
            </a:r>
            <a:endParaRPr lang="cs-CZ" altLang="cs-CZ" sz="2000" kern="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26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91580" y="373080"/>
            <a:ext cx="6189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latin typeface="Calibri" panose="020F0502020204030204" pitchFamily="34" charset="0"/>
              </a:rPr>
              <a:t>SIGIS 2 – SPECTRAL LIBRARY</a:t>
            </a:r>
            <a:endParaRPr lang="bg-BG" altLang="cs-CZ" sz="2400" b="1" dirty="0">
              <a:latin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9" y="1269546"/>
            <a:ext cx="3876254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1269546"/>
            <a:ext cx="4241063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5116" y="5712076"/>
            <a:ext cx="8662341" cy="6828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cs-CZ" sz="1800" b="1" dirty="0" err="1" smtClean="0">
                <a:latin typeface="Calibri" panose="020F0502020204030204" pitchFamily="34" charset="0"/>
              </a:rPr>
              <a:t>unknown</a:t>
            </a:r>
            <a:endParaRPr lang="cs-CZ" sz="1800" b="1" dirty="0">
              <a:latin typeface="Calibri" panose="020F0502020204030204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cs-CZ" sz="1800" b="1" dirty="0" smtClean="0">
                <a:latin typeface="Calibri" panose="020F0502020204030204" pitchFamily="34" charset="0"/>
              </a:rPr>
              <a:t>= </a:t>
            </a:r>
            <a:r>
              <a:rPr lang="cs-CZ" sz="1800" dirty="0" err="1" smtClean="0">
                <a:latin typeface="Calibri" panose="020F0502020204030204" pitchFamily="34" charset="0"/>
              </a:rPr>
              <a:t>if</a:t>
            </a:r>
            <a:r>
              <a:rPr lang="cs-CZ" sz="1800" dirty="0" smtClean="0">
                <a:latin typeface="Calibri" panose="020F0502020204030204" pitchFamily="34" charset="0"/>
              </a:rPr>
              <a:t> a </a:t>
            </a:r>
            <a:r>
              <a:rPr lang="cs-CZ" sz="1800" dirty="0" err="1" smtClean="0">
                <a:latin typeface="Calibri" panose="020F0502020204030204" pitchFamily="34" charset="0"/>
              </a:rPr>
              <a:t>chemical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</a:rPr>
              <a:t>with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</a:rPr>
              <a:t>specific</a:t>
            </a:r>
            <a:r>
              <a:rPr lang="cs-CZ" sz="1800" dirty="0" smtClean="0">
                <a:latin typeface="Calibri" panose="020F0502020204030204" pitchFamily="34" charset="0"/>
              </a:rPr>
              <a:t> FTIR </a:t>
            </a:r>
            <a:r>
              <a:rPr lang="cs-CZ" sz="1800" dirty="0" err="1" smtClean="0">
                <a:latin typeface="Calibri" panose="020F0502020204030204" pitchFamily="34" charset="0"/>
              </a:rPr>
              <a:t>spectrum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</a:rPr>
              <a:t>is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</a:rPr>
              <a:t>identified</a:t>
            </a:r>
            <a:r>
              <a:rPr lang="cs-CZ" sz="1800" dirty="0">
                <a:latin typeface="Calibri" panose="020F0502020204030204" pitchFamily="34" charset="0"/>
              </a:rPr>
              <a:t> </a:t>
            </a:r>
            <a:r>
              <a:rPr lang="cs-CZ" sz="1800" dirty="0" smtClean="0">
                <a:latin typeface="Calibri" panose="020F0502020204030204" pitchFamily="34" charset="0"/>
              </a:rPr>
              <a:t>and substance </a:t>
            </a:r>
            <a:r>
              <a:rPr lang="cs-CZ" sz="1800" dirty="0" err="1" smtClean="0">
                <a:latin typeface="Calibri" panose="020F0502020204030204" pitchFamily="34" charset="0"/>
              </a:rPr>
              <a:t>is</a:t>
            </a:r>
            <a:r>
              <a:rPr lang="cs-CZ" sz="1800" dirty="0" smtClean="0">
                <a:latin typeface="Calibri" panose="020F0502020204030204" pitchFamily="34" charset="0"/>
              </a:rPr>
              <a:t> not in </a:t>
            </a:r>
            <a:r>
              <a:rPr lang="cs-CZ" sz="1800" dirty="0" err="1" smtClean="0">
                <a:latin typeface="Calibri" panose="020F0502020204030204" pitchFamily="34" charset="0"/>
              </a:rPr>
              <a:t>library</a:t>
            </a:r>
            <a:endParaRPr lang="cs-CZ" sz="18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999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91580" y="373080"/>
            <a:ext cx="6189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latin typeface="Calibri" panose="020F0502020204030204" pitchFamily="34" charset="0"/>
              </a:rPr>
              <a:t>SIGIS 2 - Monitoring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outside</a:t>
            </a:r>
            <a:endParaRPr lang="bg-BG" altLang="cs-CZ" sz="2400" b="1" dirty="0">
              <a:latin typeface="Calibri" panose="020F050202020403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6201" y="1193848"/>
            <a:ext cx="9001124" cy="11302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cs-CZ" b="1" dirty="0" smtClean="0">
                <a:latin typeface="Calibri" panose="020F0502020204030204" pitchFamily="34" charset="0"/>
              </a:rPr>
              <a:t>EXAMPLE OF MONITORING / OUTSIDE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z="2200" b="1" dirty="0" smtClean="0">
                <a:latin typeface="Calibri" panose="020F0502020204030204" pitchFamily="34" charset="0"/>
              </a:rPr>
              <a:t>CO2 </a:t>
            </a:r>
            <a:r>
              <a:rPr lang="cs-CZ" sz="2200" b="1" dirty="0" err="1" smtClean="0">
                <a:latin typeface="Calibri" panose="020F0502020204030204" pitchFamily="34" charset="0"/>
              </a:rPr>
              <a:t>leakage</a:t>
            </a:r>
            <a:r>
              <a:rPr lang="cs-CZ" sz="2200" b="1" dirty="0" smtClean="0">
                <a:latin typeface="Calibri" panose="020F0502020204030204" pitchFamily="34" charset="0"/>
              </a:rPr>
              <a:t> </a:t>
            </a:r>
            <a:r>
              <a:rPr lang="cs-CZ" sz="2200" b="1" dirty="0" err="1" smtClean="0">
                <a:latin typeface="Calibri" panose="020F0502020204030204" pitchFamily="34" charset="0"/>
              </a:rPr>
              <a:t>from</a:t>
            </a:r>
            <a:r>
              <a:rPr lang="cs-CZ" sz="2200" b="1" dirty="0" smtClean="0">
                <a:latin typeface="Calibri" panose="020F0502020204030204" pitchFamily="34" charset="0"/>
              </a:rPr>
              <a:t> </a:t>
            </a:r>
            <a:r>
              <a:rPr lang="cs-CZ" sz="2200" b="1" dirty="0" err="1" smtClean="0">
                <a:latin typeface="Calibri" panose="020F0502020204030204" pitchFamily="34" charset="0"/>
              </a:rPr>
              <a:t>powerpant</a:t>
            </a:r>
            <a:endParaRPr lang="cs-CZ" sz="22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z="2200" b="1" dirty="0" smtClean="0">
                <a:latin typeface="Calibri" panose="020F0502020204030204" pitchFamily="34" charset="0"/>
              </a:rPr>
              <a:t>acetone </a:t>
            </a:r>
            <a:r>
              <a:rPr lang="cs-CZ" sz="2200" b="1" dirty="0" err="1" smtClean="0">
                <a:latin typeface="Calibri" panose="020F0502020204030204" pitchFamily="34" charset="0"/>
              </a:rPr>
              <a:t>explosion</a:t>
            </a:r>
            <a:endParaRPr lang="cs-CZ" sz="2200" b="1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endParaRPr lang="cs-CZ" sz="2200" b="1" dirty="0">
              <a:latin typeface="Calibri" panose="020F0502020204030204" pitchFamily="34" charset="0"/>
            </a:endParaRPr>
          </a:p>
        </p:txBody>
      </p:sp>
      <p:pic>
        <p:nvPicPr>
          <p:cNvPr id="11" name="Zástupný symbol pro obsah 4" descr="C:\FOTKY\SLUZEBNI\SIGIS\OBR-SOFT\Obr1-so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28" y="3834534"/>
            <a:ext cx="438405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Zástupný symbol pro obsah 3" descr="C:\FOTKY\SLUZEBNI\SIGIS\SIGIS-zezadu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53" y="4329311"/>
            <a:ext cx="1582326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36" y="2709311"/>
            <a:ext cx="2265143" cy="16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13" y="2214534"/>
            <a:ext cx="2991771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ál 8"/>
          <p:cNvSpPr/>
          <p:nvPr/>
        </p:nvSpPr>
        <p:spPr bwMode="auto">
          <a:xfrm>
            <a:off x="8008252" y="2804023"/>
            <a:ext cx="457200" cy="40005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267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91580" y="373080"/>
            <a:ext cx="6189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smtClean="0">
                <a:latin typeface="Calibri" panose="020F0502020204030204" pitchFamily="34" charset="0"/>
              </a:rPr>
              <a:t>SIGIS 2 - Monitoring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inside</a:t>
            </a:r>
            <a:endParaRPr lang="bg-BG" altLang="cs-CZ" sz="2400" b="1" dirty="0">
              <a:latin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2790825"/>
            <a:ext cx="369159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ál 8"/>
          <p:cNvSpPr/>
          <p:nvPr/>
        </p:nvSpPr>
        <p:spPr bwMode="auto">
          <a:xfrm>
            <a:off x="6574959" y="4190774"/>
            <a:ext cx="457200" cy="400051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62" tIns="46038" rIns="93662" bIns="46038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84" y="2790825"/>
            <a:ext cx="4034054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6201" y="1395729"/>
            <a:ext cx="5968339" cy="10175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cs-CZ" b="1" smtClean="0">
                <a:latin typeface="Calibri" panose="020F0502020204030204" pitchFamily="34" charset="0"/>
              </a:rPr>
              <a:t>REMOTE SENSING </a:t>
            </a:r>
            <a:r>
              <a:rPr lang="cs-CZ" b="1" dirty="0" smtClean="0">
                <a:latin typeface="Calibri" panose="020F0502020204030204" pitchFamily="34" charset="0"/>
              </a:rPr>
              <a:t>SYSTEM </a:t>
            </a:r>
            <a:r>
              <a:rPr lang="cs-CZ" b="1" smtClean="0">
                <a:latin typeface="Calibri" panose="020F0502020204030204" pitchFamily="34" charset="0"/>
              </a:rPr>
              <a:t>SIGIS 2</a:t>
            </a: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cs-CZ" sz="2000" b="1" smtClean="0">
                <a:latin typeface="Calibri" panose="020F0502020204030204" pitchFamily="34" charset="0"/>
              </a:rPr>
              <a:t>(EU Figure Scating Championship 2017)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-"/>
              <a:defRPr/>
            </a:pPr>
            <a:r>
              <a:rPr lang="cs-CZ" sz="2200" b="1" smtClean="0">
                <a:latin typeface="Calibri" panose="020F0502020204030204" pitchFamily="34" charset="0"/>
              </a:rPr>
              <a:t>principle </a:t>
            </a:r>
            <a:r>
              <a:rPr lang="cs-CZ" sz="22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corresponds</a:t>
            </a:r>
            <a:r>
              <a:rPr lang="cs-CZ" sz="2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to </a:t>
            </a:r>
            <a:r>
              <a:rPr lang="cs-CZ" sz="22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human</a:t>
            </a:r>
            <a:r>
              <a:rPr lang="cs-CZ" sz="2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cs-CZ" sz="22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eye</a:t>
            </a:r>
            <a:endParaRPr lang="cs-CZ" sz="22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325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RRSP_template">
  <a:themeElements>
    <a:clrScheme name="RRSP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RSP_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3662" tIns="46038" rIns="93662" bIns="46038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3662" tIns="46038" rIns="93662" bIns="46038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RRSP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RSP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RSP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RSP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RSP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RSP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RSP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RSP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RSP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RSP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RSP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RSP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9614</TotalTime>
  <Pages>14</Pages>
  <Words>806</Words>
  <Application>Microsoft Office PowerPoint</Application>
  <PresentationFormat>Předvádění na obrazovce (4:3)</PresentationFormat>
  <Paragraphs>178</Paragraphs>
  <Slides>20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8" baseType="lpstr">
      <vt:lpstr>MS PGothic</vt:lpstr>
      <vt:lpstr>MS PGothic</vt:lpstr>
      <vt:lpstr>Arial</vt:lpstr>
      <vt:lpstr>Calibri</vt:lpstr>
      <vt:lpstr>Garamond CE MT Italic</vt:lpstr>
      <vt:lpstr>Times New Roman</vt:lpstr>
      <vt:lpstr>Wingdings 2</vt:lpstr>
      <vt:lpstr>RRSP_template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Radioactive Sources and Their Uses</dc:title>
  <dc:creator>Eric Ryan</dc:creator>
  <cp:lastModifiedBy>navratilova2</cp:lastModifiedBy>
  <cp:revision>1408</cp:revision>
  <cp:lastPrinted>2018-08-08T09:28:16Z</cp:lastPrinted>
  <dcterms:created xsi:type="dcterms:W3CDTF">1997-03-09T08:27:38Z</dcterms:created>
  <dcterms:modified xsi:type="dcterms:W3CDTF">2018-12-10T12:59:26Z</dcterms:modified>
</cp:coreProperties>
</file>